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94" r:id="rId4"/>
    <p:sldId id="268" r:id="rId5"/>
    <p:sldId id="293" r:id="rId6"/>
    <p:sldId id="271" r:id="rId7"/>
    <p:sldId id="298" r:id="rId8"/>
    <p:sldId id="284" r:id="rId9"/>
    <p:sldId id="299" r:id="rId10"/>
    <p:sldId id="272" r:id="rId11"/>
    <p:sldId id="276" r:id="rId12"/>
    <p:sldId id="296" r:id="rId13"/>
    <p:sldId id="282" r:id="rId14"/>
    <p:sldId id="292" r:id="rId15"/>
    <p:sldId id="289" r:id="rId1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BDF86F9-70FB-4BFA-BC8B-88FDA5D7BA7E}">
          <p14:sldIdLst>
            <p14:sldId id="256"/>
            <p14:sldId id="257"/>
            <p14:sldId id="294"/>
            <p14:sldId id="268"/>
            <p14:sldId id="293"/>
            <p14:sldId id="271"/>
            <p14:sldId id="298"/>
            <p14:sldId id="284"/>
            <p14:sldId id="299"/>
            <p14:sldId id="272"/>
            <p14:sldId id="276"/>
            <p14:sldId id="296"/>
            <p14:sldId id="282"/>
            <p14:sldId id="292"/>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837"/>
    <a:srgbClr val="106FB6"/>
    <a:srgbClr val="97BE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3" autoAdjust="0"/>
  </p:normalViewPr>
  <p:slideViewPr>
    <p:cSldViewPr snapToGrid="0" snapToObjects="1">
      <p:cViewPr varScale="1">
        <p:scale>
          <a:sx n="47" d="100"/>
          <a:sy n="47" d="100"/>
        </p:scale>
        <p:origin x="119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4CE73-081B-4A8D-9B5A-B611C8377DA1}" type="datetimeFigureOut">
              <a:rPr lang="es-CO" smtClean="0"/>
              <a:t>17/11/2015</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0ACE0-0A43-4E1D-9539-938C070AB2C3}" type="slidenum">
              <a:rPr lang="es-CO" smtClean="0"/>
              <a:t>‹Nº›</a:t>
            </a:fld>
            <a:endParaRPr lang="es-CO" dirty="0"/>
          </a:p>
        </p:txBody>
      </p:sp>
    </p:spTree>
    <p:extLst>
      <p:ext uri="{BB962C8B-B14F-4D97-AF65-F5344CB8AC3E}">
        <p14:creationId xmlns:p14="http://schemas.microsoft.com/office/powerpoint/2010/main" val="254304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smtClean="0">
              <a:solidFill>
                <a:schemeClr val="tx1"/>
              </a:solidFill>
              <a:latin typeface="+mn-lt"/>
              <a:ea typeface="+mn-ea"/>
              <a:cs typeface="+mn-cs"/>
            </a:endParaRPr>
          </a:p>
          <a:p>
            <a:r>
              <a:rPr lang="es-CO" sz="1200" b="0" i="0" u="none" strike="noStrike" kern="1200" baseline="0" dirty="0" smtClean="0">
                <a:solidFill>
                  <a:schemeClr val="tx1"/>
                </a:solidFill>
                <a:latin typeface="+mn-lt"/>
                <a:ea typeface="+mn-ea"/>
                <a:cs typeface="+mn-cs"/>
              </a:rPr>
              <a:t>Tiquetes aéreos Bogotá – La Habana – Bogotá. </a:t>
            </a:r>
          </a:p>
          <a:p>
            <a:r>
              <a:rPr lang="es-CO" sz="1200" b="0" i="0" u="none" strike="noStrike" kern="1200" baseline="0" dirty="0" smtClean="0">
                <a:solidFill>
                  <a:schemeClr val="tx1"/>
                </a:solidFill>
                <a:latin typeface="+mn-lt"/>
                <a:ea typeface="+mn-ea"/>
                <a:cs typeface="+mn-cs"/>
              </a:rPr>
              <a:t> Alojamiento del 24 al 31 de Mayo, de acuerdo a lo especificado en el itinerario. </a:t>
            </a:r>
          </a:p>
          <a:p>
            <a:r>
              <a:rPr lang="es-CO" sz="1200" b="0" i="0" u="none" strike="noStrike" kern="1200" baseline="0" dirty="0" smtClean="0">
                <a:solidFill>
                  <a:schemeClr val="tx1"/>
                </a:solidFill>
                <a:latin typeface="+mn-lt"/>
                <a:ea typeface="+mn-ea"/>
                <a:cs typeface="+mn-cs"/>
              </a:rPr>
              <a:t> Desayuno y cena durante todos los días de estadía en Cuba. </a:t>
            </a:r>
          </a:p>
          <a:p>
            <a:r>
              <a:rPr lang="es-CO" sz="1200" b="0" i="0" u="none" strike="noStrike" kern="1200" baseline="0" dirty="0" smtClean="0">
                <a:solidFill>
                  <a:schemeClr val="tx1"/>
                </a:solidFill>
                <a:latin typeface="+mn-lt"/>
                <a:ea typeface="+mn-ea"/>
                <a:cs typeface="+mn-cs"/>
              </a:rPr>
              <a:t> Traslados aeropuerto – Hotel -Aeropuerto. </a:t>
            </a:r>
          </a:p>
          <a:p>
            <a:r>
              <a:rPr lang="es-CO" sz="1200" b="0" i="0" u="none" strike="noStrike" kern="1200" baseline="0" dirty="0" smtClean="0">
                <a:solidFill>
                  <a:schemeClr val="tx1"/>
                </a:solidFill>
                <a:latin typeface="+mn-lt"/>
                <a:ea typeface="+mn-ea"/>
                <a:cs typeface="+mn-cs"/>
              </a:rPr>
              <a:t> Visita Varadero </a:t>
            </a:r>
          </a:p>
          <a:p>
            <a:r>
              <a:rPr lang="es-CO" sz="1200" b="0" i="0" u="none" strike="noStrike" kern="1200" baseline="0" dirty="0" smtClean="0">
                <a:solidFill>
                  <a:schemeClr val="tx1"/>
                </a:solidFill>
                <a:latin typeface="+mn-lt"/>
                <a:ea typeface="+mn-ea"/>
                <a:cs typeface="+mn-cs"/>
              </a:rPr>
              <a:t> Traslados Internos a cada una de las ciudades. </a:t>
            </a:r>
          </a:p>
          <a:p>
            <a:r>
              <a:rPr lang="es-CO" sz="1200" b="0" i="0" u="none" strike="noStrike" kern="1200" baseline="0" dirty="0" smtClean="0">
                <a:solidFill>
                  <a:schemeClr val="tx1"/>
                </a:solidFill>
                <a:latin typeface="+mn-lt"/>
                <a:ea typeface="+mn-ea"/>
                <a:cs typeface="+mn-cs"/>
              </a:rPr>
              <a:t> Tarjeta visa de turismo. </a:t>
            </a:r>
          </a:p>
          <a:p>
            <a:r>
              <a:rPr lang="es-CO" sz="1200" b="0" i="0" u="none" strike="noStrike" kern="1200" baseline="0" dirty="0" smtClean="0">
                <a:solidFill>
                  <a:schemeClr val="tx1"/>
                </a:solidFill>
                <a:latin typeface="+mn-lt"/>
                <a:ea typeface="+mn-ea"/>
                <a:cs typeface="+mn-cs"/>
              </a:rPr>
              <a:t> Tarjeta de asistencia médica internacional. (Anexo cobertura) </a:t>
            </a:r>
          </a:p>
          <a:p>
            <a:r>
              <a:rPr lang="es-CO" sz="1200" b="0" i="0" u="none" strike="noStrike" kern="1200" baseline="0" dirty="0" smtClean="0">
                <a:solidFill>
                  <a:schemeClr val="tx1"/>
                </a:solidFill>
                <a:latin typeface="+mn-lt"/>
                <a:ea typeface="+mn-ea"/>
                <a:cs typeface="+mn-cs"/>
              </a:rPr>
              <a:t> 1 Tour Conductor por cada 18 estudiantes confirmados </a:t>
            </a:r>
          </a:p>
          <a:p>
            <a:r>
              <a:rPr lang="es-CO" sz="1200" b="0" i="0" u="none" strike="noStrike" kern="1200" baseline="0" dirty="0" smtClean="0">
                <a:solidFill>
                  <a:schemeClr val="tx1"/>
                </a:solidFill>
                <a:latin typeface="+mn-lt"/>
                <a:ea typeface="+mn-ea"/>
                <a:cs typeface="+mn-cs"/>
              </a:rPr>
              <a:t> 1 Representante de Orange Travel SAS por cada 18 estudiantes confirmados (Únicamente asume impuestos y tasas del tiquete) </a:t>
            </a:r>
          </a:p>
          <a:p>
            <a:r>
              <a:rPr lang="es-CO" sz="1200" b="0" i="0" u="none" strike="noStrike" kern="1200" baseline="0" dirty="0" smtClean="0">
                <a:solidFill>
                  <a:schemeClr val="tx1"/>
                </a:solidFill>
                <a:latin typeface="+mn-lt"/>
                <a:ea typeface="+mn-ea"/>
                <a:cs typeface="+mn-cs"/>
              </a:rPr>
              <a:t> Kit de Viaje (Tiquete aéreo, tarjeta de asistencia, escarapela de participación, cuaderno y bolígrafo) </a:t>
            </a:r>
          </a:p>
          <a:p>
            <a:r>
              <a:rPr lang="es-CO" sz="1200" b="0" i="0" u="none" strike="noStrike" kern="1200" baseline="0" dirty="0" smtClean="0">
                <a:solidFill>
                  <a:schemeClr val="tx1"/>
                </a:solidFill>
                <a:latin typeface="+mn-lt"/>
                <a:ea typeface="+mn-ea"/>
                <a:cs typeface="+mn-cs"/>
              </a:rPr>
              <a:t> Fotografías digitales </a:t>
            </a:r>
          </a:p>
          <a:p>
            <a:endParaRPr lang="es-CO" dirty="0"/>
          </a:p>
        </p:txBody>
      </p:sp>
      <p:sp>
        <p:nvSpPr>
          <p:cNvPr id="4" name="Marcador de número de diapositiva 3"/>
          <p:cNvSpPr>
            <a:spLocks noGrp="1"/>
          </p:cNvSpPr>
          <p:nvPr>
            <p:ph type="sldNum" sz="quarter" idx="10"/>
          </p:nvPr>
        </p:nvSpPr>
        <p:spPr/>
        <p:txBody>
          <a:bodyPr/>
          <a:lstStyle/>
          <a:p>
            <a:fld id="{3EE0ACE0-0A43-4E1D-9539-938C070AB2C3}" type="slidenum">
              <a:rPr lang="es-CO" smtClean="0"/>
              <a:t>3</a:t>
            </a:fld>
            <a:endParaRPr lang="es-CO" dirty="0"/>
          </a:p>
        </p:txBody>
      </p:sp>
    </p:spTree>
    <p:extLst>
      <p:ext uri="{BB962C8B-B14F-4D97-AF65-F5344CB8AC3E}">
        <p14:creationId xmlns:p14="http://schemas.microsoft.com/office/powerpoint/2010/main" val="236906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smtClean="0">
              <a:solidFill>
                <a:schemeClr val="tx1"/>
              </a:solidFill>
              <a:latin typeface="+mn-lt"/>
              <a:ea typeface="+mn-ea"/>
              <a:cs typeface="+mn-cs"/>
            </a:endParaRPr>
          </a:p>
          <a:p>
            <a:r>
              <a:rPr lang="es-CO" sz="1200" b="0" i="0" u="none" strike="noStrike" kern="1200" baseline="0" dirty="0" smtClean="0">
                <a:solidFill>
                  <a:schemeClr val="tx1"/>
                </a:solidFill>
                <a:latin typeface="+mn-lt"/>
                <a:ea typeface="+mn-ea"/>
                <a:cs typeface="+mn-cs"/>
              </a:rPr>
              <a:t>Tiquetes aéreos Bogotá – La Habana – Bogotá. </a:t>
            </a:r>
          </a:p>
          <a:p>
            <a:r>
              <a:rPr lang="es-CO" sz="1200" b="0" i="0" u="none" strike="noStrike" kern="1200" baseline="0" dirty="0" smtClean="0">
                <a:solidFill>
                  <a:schemeClr val="tx1"/>
                </a:solidFill>
                <a:latin typeface="+mn-lt"/>
                <a:ea typeface="+mn-ea"/>
                <a:cs typeface="+mn-cs"/>
              </a:rPr>
              <a:t> Alojamiento del 24 al 31 de Mayo, de acuerdo a lo especificado en el itinerario. </a:t>
            </a:r>
          </a:p>
          <a:p>
            <a:r>
              <a:rPr lang="es-CO" sz="1200" b="0" i="0" u="none" strike="noStrike" kern="1200" baseline="0" dirty="0" smtClean="0">
                <a:solidFill>
                  <a:schemeClr val="tx1"/>
                </a:solidFill>
                <a:latin typeface="+mn-lt"/>
                <a:ea typeface="+mn-ea"/>
                <a:cs typeface="+mn-cs"/>
              </a:rPr>
              <a:t> Desayuno y cena durante todos los días de estadía en Cuba. </a:t>
            </a:r>
          </a:p>
          <a:p>
            <a:r>
              <a:rPr lang="es-CO" sz="1200" b="0" i="0" u="none" strike="noStrike" kern="1200" baseline="0" dirty="0" smtClean="0">
                <a:solidFill>
                  <a:schemeClr val="tx1"/>
                </a:solidFill>
                <a:latin typeface="+mn-lt"/>
                <a:ea typeface="+mn-ea"/>
                <a:cs typeface="+mn-cs"/>
              </a:rPr>
              <a:t> Traslados aeropuerto – Hotel -Aeropuerto. </a:t>
            </a:r>
          </a:p>
          <a:p>
            <a:r>
              <a:rPr lang="es-CO" sz="1200" b="0" i="0" u="none" strike="noStrike" kern="1200" baseline="0" dirty="0" smtClean="0">
                <a:solidFill>
                  <a:schemeClr val="tx1"/>
                </a:solidFill>
                <a:latin typeface="+mn-lt"/>
                <a:ea typeface="+mn-ea"/>
                <a:cs typeface="+mn-cs"/>
              </a:rPr>
              <a:t> Visita Varadero </a:t>
            </a:r>
          </a:p>
          <a:p>
            <a:r>
              <a:rPr lang="es-CO" sz="1200" b="0" i="0" u="none" strike="noStrike" kern="1200" baseline="0" dirty="0" smtClean="0">
                <a:solidFill>
                  <a:schemeClr val="tx1"/>
                </a:solidFill>
                <a:latin typeface="+mn-lt"/>
                <a:ea typeface="+mn-ea"/>
                <a:cs typeface="+mn-cs"/>
              </a:rPr>
              <a:t> Traslados Internos a cada una de las ciudades. </a:t>
            </a:r>
          </a:p>
          <a:p>
            <a:r>
              <a:rPr lang="es-CO" sz="1200" b="0" i="0" u="none" strike="noStrike" kern="1200" baseline="0" dirty="0" smtClean="0">
                <a:solidFill>
                  <a:schemeClr val="tx1"/>
                </a:solidFill>
                <a:latin typeface="+mn-lt"/>
                <a:ea typeface="+mn-ea"/>
                <a:cs typeface="+mn-cs"/>
              </a:rPr>
              <a:t> Tarjeta visa de turismo. </a:t>
            </a:r>
          </a:p>
          <a:p>
            <a:r>
              <a:rPr lang="es-CO" sz="1200" b="0" i="0" u="none" strike="noStrike" kern="1200" baseline="0" dirty="0" smtClean="0">
                <a:solidFill>
                  <a:schemeClr val="tx1"/>
                </a:solidFill>
                <a:latin typeface="+mn-lt"/>
                <a:ea typeface="+mn-ea"/>
                <a:cs typeface="+mn-cs"/>
              </a:rPr>
              <a:t> Tarjeta de asistencia médica internacional. (Anexo cobertura) </a:t>
            </a:r>
          </a:p>
          <a:p>
            <a:r>
              <a:rPr lang="es-CO" sz="1200" b="0" i="0" u="none" strike="noStrike" kern="1200" baseline="0" dirty="0" smtClean="0">
                <a:solidFill>
                  <a:schemeClr val="tx1"/>
                </a:solidFill>
                <a:latin typeface="+mn-lt"/>
                <a:ea typeface="+mn-ea"/>
                <a:cs typeface="+mn-cs"/>
              </a:rPr>
              <a:t> 1 Tour Conductor por cada 18 estudiantes confirmados </a:t>
            </a:r>
          </a:p>
          <a:p>
            <a:r>
              <a:rPr lang="es-CO" sz="1200" b="0" i="0" u="none" strike="noStrike" kern="1200" baseline="0" dirty="0" smtClean="0">
                <a:solidFill>
                  <a:schemeClr val="tx1"/>
                </a:solidFill>
                <a:latin typeface="+mn-lt"/>
                <a:ea typeface="+mn-ea"/>
                <a:cs typeface="+mn-cs"/>
              </a:rPr>
              <a:t> 1 Representante de Orange Travel SAS por cada 18 estudiantes confirmados (Únicamente asume impuestos y tasas del tiquete) </a:t>
            </a:r>
          </a:p>
          <a:p>
            <a:r>
              <a:rPr lang="es-CO" sz="1200" b="0" i="0" u="none" strike="noStrike" kern="1200" baseline="0" dirty="0" smtClean="0">
                <a:solidFill>
                  <a:schemeClr val="tx1"/>
                </a:solidFill>
                <a:latin typeface="+mn-lt"/>
                <a:ea typeface="+mn-ea"/>
                <a:cs typeface="+mn-cs"/>
              </a:rPr>
              <a:t> Kit de Viaje (Tiquete aéreo, tarjeta de asistencia, escarapela de participación, cuaderno y bolígrafo) </a:t>
            </a:r>
          </a:p>
          <a:p>
            <a:r>
              <a:rPr lang="es-CO" sz="1200" b="0" i="0" u="none" strike="noStrike" kern="1200" baseline="0" dirty="0" smtClean="0">
                <a:solidFill>
                  <a:schemeClr val="tx1"/>
                </a:solidFill>
                <a:latin typeface="+mn-lt"/>
                <a:ea typeface="+mn-ea"/>
                <a:cs typeface="+mn-cs"/>
              </a:rPr>
              <a:t> Fotografías digitales </a:t>
            </a:r>
          </a:p>
          <a:p>
            <a:endParaRPr lang="es-CO" dirty="0"/>
          </a:p>
        </p:txBody>
      </p:sp>
      <p:sp>
        <p:nvSpPr>
          <p:cNvPr id="4" name="Marcador de número de diapositiva 3"/>
          <p:cNvSpPr>
            <a:spLocks noGrp="1"/>
          </p:cNvSpPr>
          <p:nvPr>
            <p:ph type="sldNum" sz="quarter" idx="10"/>
          </p:nvPr>
        </p:nvSpPr>
        <p:spPr/>
        <p:txBody>
          <a:bodyPr/>
          <a:lstStyle/>
          <a:p>
            <a:fld id="{3EE0ACE0-0A43-4E1D-9539-938C070AB2C3}" type="slidenum">
              <a:rPr lang="es-CO" smtClean="0"/>
              <a:t>6</a:t>
            </a:fld>
            <a:endParaRPr lang="es-CO" dirty="0"/>
          </a:p>
        </p:txBody>
      </p:sp>
    </p:spTree>
    <p:extLst>
      <p:ext uri="{BB962C8B-B14F-4D97-AF65-F5344CB8AC3E}">
        <p14:creationId xmlns:p14="http://schemas.microsoft.com/office/powerpoint/2010/main" val="384588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smtClean="0">
              <a:solidFill>
                <a:schemeClr val="tx1"/>
              </a:solidFill>
              <a:latin typeface="+mn-lt"/>
              <a:ea typeface="+mn-ea"/>
              <a:cs typeface="+mn-cs"/>
            </a:endParaRPr>
          </a:p>
          <a:p>
            <a:r>
              <a:rPr lang="es-CO" sz="1200" b="0" i="0" u="none" strike="noStrike" kern="1200" baseline="0" dirty="0" smtClean="0">
                <a:solidFill>
                  <a:schemeClr val="tx1"/>
                </a:solidFill>
                <a:latin typeface="+mn-lt"/>
                <a:ea typeface="+mn-ea"/>
                <a:cs typeface="+mn-cs"/>
              </a:rPr>
              <a:t>Tiquetes aéreos Bogotá – La Habana – Bogotá. </a:t>
            </a:r>
          </a:p>
          <a:p>
            <a:r>
              <a:rPr lang="es-CO" sz="1200" b="0" i="0" u="none" strike="noStrike" kern="1200" baseline="0" dirty="0" smtClean="0">
                <a:solidFill>
                  <a:schemeClr val="tx1"/>
                </a:solidFill>
                <a:latin typeface="+mn-lt"/>
                <a:ea typeface="+mn-ea"/>
                <a:cs typeface="+mn-cs"/>
              </a:rPr>
              <a:t> Alojamiento del 24 al 31 de Mayo, de acuerdo a lo especificado en el itinerario. </a:t>
            </a:r>
          </a:p>
          <a:p>
            <a:r>
              <a:rPr lang="es-CO" sz="1200" b="0" i="0" u="none" strike="noStrike" kern="1200" baseline="0" dirty="0" smtClean="0">
                <a:solidFill>
                  <a:schemeClr val="tx1"/>
                </a:solidFill>
                <a:latin typeface="+mn-lt"/>
                <a:ea typeface="+mn-ea"/>
                <a:cs typeface="+mn-cs"/>
              </a:rPr>
              <a:t> Desayuno y cena durante todos los días de estadía en Cuba. </a:t>
            </a:r>
          </a:p>
          <a:p>
            <a:r>
              <a:rPr lang="es-CO" sz="1200" b="0" i="0" u="none" strike="noStrike" kern="1200" baseline="0" dirty="0" smtClean="0">
                <a:solidFill>
                  <a:schemeClr val="tx1"/>
                </a:solidFill>
                <a:latin typeface="+mn-lt"/>
                <a:ea typeface="+mn-ea"/>
                <a:cs typeface="+mn-cs"/>
              </a:rPr>
              <a:t> Traslados aeropuerto – Hotel -Aeropuerto. </a:t>
            </a:r>
          </a:p>
          <a:p>
            <a:r>
              <a:rPr lang="es-CO" sz="1200" b="0" i="0" u="none" strike="noStrike" kern="1200" baseline="0" dirty="0" smtClean="0">
                <a:solidFill>
                  <a:schemeClr val="tx1"/>
                </a:solidFill>
                <a:latin typeface="+mn-lt"/>
                <a:ea typeface="+mn-ea"/>
                <a:cs typeface="+mn-cs"/>
              </a:rPr>
              <a:t> Visita Varadero </a:t>
            </a:r>
          </a:p>
          <a:p>
            <a:r>
              <a:rPr lang="es-CO" sz="1200" b="0" i="0" u="none" strike="noStrike" kern="1200" baseline="0" dirty="0" smtClean="0">
                <a:solidFill>
                  <a:schemeClr val="tx1"/>
                </a:solidFill>
                <a:latin typeface="+mn-lt"/>
                <a:ea typeface="+mn-ea"/>
                <a:cs typeface="+mn-cs"/>
              </a:rPr>
              <a:t> Traslados Internos a cada una de las ciudades. </a:t>
            </a:r>
          </a:p>
          <a:p>
            <a:r>
              <a:rPr lang="es-CO" sz="1200" b="0" i="0" u="none" strike="noStrike" kern="1200" baseline="0" dirty="0" smtClean="0">
                <a:solidFill>
                  <a:schemeClr val="tx1"/>
                </a:solidFill>
                <a:latin typeface="+mn-lt"/>
                <a:ea typeface="+mn-ea"/>
                <a:cs typeface="+mn-cs"/>
              </a:rPr>
              <a:t> Tarjeta visa de turismo. </a:t>
            </a:r>
          </a:p>
          <a:p>
            <a:r>
              <a:rPr lang="es-CO" sz="1200" b="0" i="0" u="none" strike="noStrike" kern="1200" baseline="0" dirty="0" smtClean="0">
                <a:solidFill>
                  <a:schemeClr val="tx1"/>
                </a:solidFill>
                <a:latin typeface="+mn-lt"/>
                <a:ea typeface="+mn-ea"/>
                <a:cs typeface="+mn-cs"/>
              </a:rPr>
              <a:t> Tarjeta de asistencia médica internacional. (Anexo cobertura) </a:t>
            </a:r>
          </a:p>
          <a:p>
            <a:r>
              <a:rPr lang="es-CO" sz="1200" b="0" i="0" u="none" strike="noStrike" kern="1200" baseline="0" dirty="0" smtClean="0">
                <a:solidFill>
                  <a:schemeClr val="tx1"/>
                </a:solidFill>
                <a:latin typeface="+mn-lt"/>
                <a:ea typeface="+mn-ea"/>
                <a:cs typeface="+mn-cs"/>
              </a:rPr>
              <a:t> 1 Tour Conductor por cada 18 estudiantes confirmados </a:t>
            </a:r>
          </a:p>
          <a:p>
            <a:r>
              <a:rPr lang="es-CO" sz="1200" b="0" i="0" u="none" strike="noStrike" kern="1200" baseline="0" dirty="0" smtClean="0">
                <a:solidFill>
                  <a:schemeClr val="tx1"/>
                </a:solidFill>
                <a:latin typeface="+mn-lt"/>
                <a:ea typeface="+mn-ea"/>
                <a:cs typeface="+mn-cs"/>
              </a:rPr>
              <a:t> 1 Representante de Orange Travel SAS por cada 18 estudiantes confirmados (Únicamente asume impuestos y tasas del tiquete) </a:t>
            </a:r>
          </a:p>
          <a:p>
            <a:r>
              <a:rPr lang="es-CO" sz="1200" b="0" i="0" u="none" strike="noStrike" kern="1200" baseline="0" dirty="0" smtClean="0">
                <a:solidFill>
                  <a:schemeClr val="tx1"/>
                </a:solidFill>
                <a:latin typeface="+mn-lt"/>
                <a:ea typeface="+mn-ea"/>
                <a:cs typeface="+mn-cs"/>
              </a:rPr>
              <a:t> Kit de Viaje (Tiquete aéreo, tarjeta de asistencia, escarapela de participación, cuaderno y bolígrafo) </a:t>
            </a:r>
          </a:p>
          <a:p>
            <a:r>
              <a:rPr lang="es-CO" sz="1200" b="0" i="0" u="none" strike="noStrike" kern="1200" baseline="0" dirty="0" smtClean="0">
                <a:solidFill>
                  <a:schemeClr val="tx1"/>
                </a:solidFill>
                <a:latin typeface="+mn-lt"/>
                <a:ea typeface="+mn-ea"/>
                <a:cs typeface="+mn-cs"/>
              </a:rPr>
              <a:t> Fotografías digitales </a:t>
            </a:r>
          </a:p>
          <a:p>
            <a:endParaRPr lang="es-CO" dirty="0"/>
          </a:p>
        </p:txBody>
      </p:sp>
      <p:sp>
        <p:nvSpPr>
          <p:cNvPr id="4" name="Marcador de número de diapositiva 3"/>
          <p:cNvSpPr>
            <a:spLocks noGrp="1"/>
          </p:cNvSpPr>
          <p:nvPr>
            <p:ph type="sldNum" sz="quarter" idx="10"/>
          </p:nvPr>
        </p:nvSpPr>
        <p:spPr/>
        <p:txBody>
          <a:bodyPr/>
          <a:lstStyle/>
          <a:p>
            <a:fld id="{3EE0ACE0-0A43-4E1D-9539-938C070AB2C3}" type="slidenum">
              <a:rPr lang="es-CO" smtClean="0"/>
              <a:t>7</a:t>
            </a:fld>
            <a:endParaRPr lang="es-CO" dirty="0"/>
          </a:p>
        </p:txBody>
      </p:sp>
    </p:spTree>
    <p:extLst>
      <p:ext uri="{BB962C8B-B14F-4D97-AF65-F5344CB8AC3E}">
        <p14:creationId xmlns:p14="http://schemas.microsoft.com/office/powerpoint/2010/main" val="38458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325940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521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154523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312352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16796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176624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270808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22047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302623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79827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B54FC5-1A5F-D041-B3FC-09B3011681D9}" type="datetimeFigureOut">
              <a:rPr lang="es-ES" smtClean="0"/>
              <a:t>17/11/2015</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14BA9F35-15D3-3C48-8B30-AEF560D5BE2F}" type="slidenum">
              <a:rPr lang="es-ES" smtClean="0"/>
              <a:t>‹Nº›</a:t>
            </a:fld>
            <a:endParaRPr lang="es-ES" dirty="0"/>
          </a:p>
        </p:txBody>
      </p:sp>
    </p:spTree>
    <p:extLst>
      <p:ext uri="{BB962C8B-B14F-4D97-AF65-F5344CB8AC3E}">
        <p14:creationId xmlns:p14="http://schemas.microsoft.com/office/powerpoint/2010/main" val="35729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54FC5-1A5F-D041-B3FC-09B3011681D9}" type="datetimeFigureOut">
              <a:rPr lang="es-ES" smtClean="0"/>
              <a:t>17/11/2015</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9F35-15D3-3C48-8B30-AEF560D5BE2F}" type="slidenum">
              <a:rPr lang="es-ES" smtClean="0"/>
              <a:t>‹Nº›</a:t>
            </a:fld>
            <a:endParaRPr lang="es-ES" dirty="0"/>
          </a:p>
        </p:txBody>
      </p:sp>
    </p:spTree>
    <p:extLst>
      <p:ext uri="{BB962C8B-B14F-4D97-AF65-F5344CB8AC3E}">
        <p14:creationId xmlns:p14="http://schemas.microsoft.com/office/powerpoint/2010/main" val="310514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mailto:internacionalizacion@cun.edu.co"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mailto:reservasorangetravel@gmail.com" TargetMode="External"/><Relationship Id="rId4" Type="http://schemas.openxmlformats.org/officeDocument/2006/relationships/hyperlink" Target="mailto:internacionalizacion@cun.edu.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95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nvSpPr>
        <p:spPr bwMode="auto">
          <a:xfrm>
            <a:off x="512159" y="1231346"/>
            <a:ext cx="8569325" cy="60218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MX" dirty="0" smtClean="0">
                <a:latin typeface="Gill Sans"/>
                <a:cs typeface="Gill Sans"/>
              </a:rPr>
              <a:t>COSTOS MOVILIDAD</a:t>
            </a:r>
            <a:endParaRPr lang="es-CO" dirty="0">
              <a:latin typeface="Gill Sans"/>
              <a:cs typeface="Gill Sans"/>
            </a:endParaRPr>
          </a:p>
        </p:txBody>
      </p:sp>
      <p:sp>
        <p:nvSpPr>
          <p:cNvPr id="6" name="Text Box 4"/>
          <p:cNvSpPr txBox="1">
            <a:spLocks noGrp="1" noChangeArrowheads="1"/>
          </p:cNvSpPr>
          <p:nvPr/>
        </p:nvSpPr>
        <p:spPr bwMode="auto">
          <a:xfrm>
            <a:off x="323849" y="3776550"/>
            <a:ext cx="7864807" cy="131018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81000" indent="-381000" algn="l" rtl="0" fontAlgn="base">
              <a:spcBef>
                <a:spcPct val="20000"/>
              </a:spcBef>
              <a:spcAft>
                <a:spcPct val="0"/>
              </a:spcAft>
              <a:buClr>
                <a:srgbClr val="004248"/>
              </a:buClr>
              <a:buChar char="•"/>
              <a:defRPr sz="1600">
                <a:solidFill>
                  <a:srgbClr val="333333"/>
                </a:solidFill>
                <a:latin typeface="+mn-lt"/>
                <a:ea typeface="+mn-ea"/>
                <a:cs typeface="+mn-cs"/>
              </a:defRPr>
            </a:lvl1pPr>
            <a:lvl2pPr marL="800100" indent="-342900" algn="l" rtl="0" fontAlgn="base">
              <a:spcBef>
                <a:spcPct val="20000"/>
              </a:spcBef>
              <a:spcAft>
                <a:spcPct val="0"/>
              </a:spcAft>
              <a:buClr>
                <a:srgbClr val="BAD405"/>
              </a:buClr>
              <a:buFont typeface="Arial Unicode MS" pitchFamily="34" charset="-128"/>
              <a:buChar char="&gt;"/>
              <a:defRPr sz="1400">
                <a:solidFill>
                  <a:srgbClr val="333333"/>
                </a:solidFill>
                <a:latin typeface="+mn-lt"/>
              </a:defRPr>
            </a:lvl2pPr>
            <a:lvl3pPr marL="1219200" indent="-304800" algn="l" rtl="0" fontAlgn="base">
              <a:spcBef>
                <a:spcPct val="20000"/>
              </a:spcBef>
              <a:spcAft>
                <a:spcPct val="0"/>
              </a:spcAft>
              <a:buClr>
                <a:srgbClr val="004236"/>
              </a:buClr>
              <a:buChar char="•"/>
              <a:defRPr sz="1400">
                <a:solidFill>
                  <a:srgbClr val="333333"/>
                </a:solidFill>
                <a:latin typeface="+mn-lt"/>
              </a:defRPr>
            </a:lvl3pPr>
            <a:lvl4pPr marL="1676400" indent="-304800" algn="l" rtl="0" fontAlgn="base">
              <a:spcBef>
                <a:spcPct val="20000"/>
              </a:spcBef>
              <a:spcAft>
                <a:spcPct val="0"/>
              </a:spcAft>
              <a:buClr>
                <a:srgbClr val="004236"/>
              </a:buClr>
              <a:buChar char="•"/>
              <a:defRPr sz="1400">
                <a:solidFill>
                  <a:srgbClr val="333333"/>
                </a:solidFill>
                <a:latin typeface="+mn-lt"/>
              </a:defRPr>
            </a:lvl4pPr>
            <a:lvl5pPr marL="2095500" indent="-266700" algn="l" rtl="0" fontAlgn="base">
              <a:spcBef>
                <a:spcPct val="20000"/>
              </a:spcBef>
              <a:spcAft>
                <a:spcPct val="0"/>
              </a:spcAft>
              <a:buClr>
                <a:srgbClr val="004236"/>
              </a:buClr>
              <a:buChar char="•"/>
              <a:defRPr sz="1400">
                <a:solidFill>
                  <a:srgbClr val="333333"/>
                </a:solidFill>
                <a:latin typeface="+mn-lt"/>
              </a:defRPr>
            </a:lvl5pPr>
            <a:lvl6pPr marL="2552700" indent="-266700" algn="l" rtl="0" fontAlgn="base">
              <a:spcBef>
                <a:spcPct val="20000"/>
              </a:spcBef>
              <a:spcAft>
                <a:spcPct val="0"/>
              </a:spcAft>
              <a:buClr>
                <a:srgbClr val="004236"/>
              </a:buClr>
              <a:buChar char="•"/>
              <a:defRPr sz="1400">
                <a:solidFill>
                  <a:srgbClr val="333333"/>
                </a:solidFill>
                <a:latin typeface="+mn-lt"/>
              </a:defRPr>
            </a:lvl6pPr>
            <a:lvl7pPr marL="3009900" indent="-266700" algn="l" rtl="0" fontAlgn="base">
              <a:spcBef>
                <a:spcPct val="20000"/>
              </a:spcBef>
              <a:spcAft>
                <a:spcPct val="0"/>
              </a:spcAft>
              <a:buClr>
                <a:srgbClr val="004236"/>
              </a:buClr>
              <a:buChar char="•"/>
              <a:defRPr sz="1400">
                <a:solidFill>
                  <a:srgbClr val="333333"/>
                </a:solidFill>
                <a:latin typeface="+mn-lt"/>
              </a:defRPr>
            </a:lvl7pPr>
            <a:lvl8pPr marL="3467100" indent="-266700" algn="l" rtl="0" fontAlgn="base">
              <a:spcBef>
                <a:spcPct val="20000"/>
              </a:spcBef>
              <a:spcAft>
                <a:spcPct val="0"/>
              </a:spcAft>
              <a:buClr>
                <a:srgbClr val="004236"/>
              </a:buClr>
              <a:buChar char="•"/>
              <a:defRPr sz="1400">
                <a:solidFill>
                  <a:srgbClr val="333333"/>
                </a:solidFill>
                <a:latin typeface="+mn-lt"/>
              </a:defRPr>
            </a:lvl8pPr>
            <a:lvl9pPr marL="3924300" indent="-266700" algn="l" rtl="0" fontAlgn="base">
              <a:spcBef>
                <a:spcPct val="20000"/>
              </a:spcBef>
              <a:spcAft>
                <a:spcPct val="0"/>
              </a:spcAft>
              <a:buClr>
                <a:srgbClr val="004236"/>
              </a:buClr>
              <a:buChar char="•"/>
              <a:defRPr sz="1400">
                <a:solidFill>
                  <a:srgbClr val="333333"/>
                </a:solidFill>
                <a:latin typeface="+mn-lt"/>
              </a:defRPr>
            </a:lvl9pPr>
          </a:lstStyle>
          <a:p>
            <a:endParaRPr lang="es-CO" sz="1200" b="1" dirty="0">
              <a:solidFill>
                <a:schemeClr val="tx1"/>
              </a:solidFill>
              <a:latin typeface="Arial" panose="020B0604020202020204" pitchFamily="34" charset="0"/>
              <a:cs typeface="Arial" panose="020B0604020202020204" pitchFamily="34" charset="0"/>
            </a:endParaRPr>
          </a:p>
          <a:p>
            <a:r>
              <a:rPr lang="es-CO" sz="1200" b="1" dirty="0" smtClean="0">
                <a:solidFill>
                  <a:schemeClr val="tx1"/>
                </a:solidFill>
                <a:latin typeface="Arial" panose="020B0604020202020204" pitchFamily="34" charset="0"/>
                <a:cs typeface="Arial" panose="020B0604020202020204" pitchFamily="34" charset="0"/>
              </a:rPr>
              <a:t>Valor </a:t>
            </a:r>
            <a:r>
              <a:rPr lang="es-CO" sz="1200" b="1" dirty="0">
                <a:solidFill>
                  <a:schemeClr val="tx1"/>
                </a:solidFill>
                <a:latin typeface="Arial" panose="020B0604020202020204" pitchFamily="34" charset="0"/>
                <a:cs typeface="Arial" panose="020B0604020202020204" pitchFamily="34" charset="0"/>
              </a:rPr>
              <a:t>por estudiante </a:t>
            </a:r>
            <a:r>
              <a:rPr lang="es-CO" sz="1200" b="1" dirty="0" smtClean="0">
                <a:solidFill>
                  <a:schemeClr val="tx1"/>
                </a:solidFill>
                <a:latin typeface="Arial" panose="020B0604020202020204" pitchFamily="34" charset="0"/>
                <a:cs typeface="Arial" panose="020B0604020202020204" pitchFamily="34" charset="0"/>
              </a:rPr>
              <a:t>en dólares liquidado a la TRM del día. </a:t>
            </a:r>
          </a:p>
          <a:p>
            <a:r>
              <a:rPr lang="es-ES" sz="1200" b="1" dirty="0" smtClean="0">
                <a:solidFill>
                  <a:schemeClr val="tx1"/>
                </a:solidFill>
                <a:latin typeface="Arial" panose="020B0604020202020204" pitchFamily="34" charset="0"/>
                <a:cs typeface="Arial" panose="020B0604020202020204" pitchFamily="34" charset="0"/>
              </a:rPr>
              <a:t>Valor </a:t>
            </a:r>
            <a:r>
              <a:rPr lang="es-ES" sz="1200" b="1" dirty="0">
                <a:solidFill>
                  <a:schemeClr val="tx1"/>
                </a:solidFill>
                <a:latin typeface="Arial" panose="020B0604020202020204" pitchFamily="34" charset="0"/>
                <a:cs typeface="Arial" panose="020B0604020202020204" pitchFamily="34" charset="0"/>
              </a:rPr>
              <a:t>Por Estudiante En </a:t>
            </a:r>
            <a:r>
              <a:rPr lang="es-ES" sz="1200" b="1" dirty="0" smtClean="0">
                <a:solidFill>
                  <a:schemeClr val="tx1"/>
                </a:solidFill>
                <a:latin typeface="Arial" panose="020B0604020202020204" pitchFamily="34" charset="0"/>
                <a:cs typeface="Arial" panose="020B0604020202020204" pitchFamily="34" charset="0"/>
              </a:rPr>
              <a:t>Dólares </a:t>
            </a:r>
            <a:r>
              <a:rPr lang="es-ES" sz="1200" b="1" dirty="0">
                <a:solidFill>
                  <a:schemeClr val="tx1"/>
                </a:solidFill>
                <a:latin typeface="Arial" panose="020B0604020202020204" pitchFamily="34" charset="0"/>
                <a:cs typeface="Arial" panose="020B0604020202020204" pitchFamily="34" charset="0"/>
              </a:rPr>
              <a:t>Para las actividades académicas a desarrollarse en la Universidad </a:t>
            </a:r>
            <a:r>
              <a:rPr lang="es-ES" sz="1200" b="1" dirty="0" smtClean="0">
                <a:solidFill>
                  <a:schemeClr val="tx1"/>
                </a:solidFill>
                <a:latin typeface="Arial" panose="020B0604020202020204" pitchFamily="34" charset="0"/>
                <a:cs typeface="Arial" panose="020B0604020202020204" pitchFamily="34" charset="0"/>
              </a:rPr>
              <a:t>Ricardo Palma </a:t>
            </a:r>
            <a:r>
              <a:rPr lang="es-ES" sz="1200" b="1" dirty="0">
                <a:solidFill>
                  <a:schemeClr val="tx1"/>
                </a:solidFill>
                <a:latin typeface="Arial" panose="020B0604020202020204" pitchFamily="34" charset="0"/>
                <a:cs typeface="Arial" panose="020B0604020202020204" pitchFamily="34" charset="0"/>
              </a:rPr>
              <a:t>se estima un valor de $30 USD por concepto de suministros, </a:t>
            </a:r>
            <a:r>
              <a:rPr lang="es-ES" sz="1200" b="1" dirty="0" smtClean="0">
                <a:solidFill>
                  <a:schemeClr val="tx1"/>
                </a:solidFill>
                <a:latin typeface="Arial" panose="020B0604020202020204" pitchFamily="34" charset="0"/>
                <a:cs typeface="Arial" panose="020B0604020202020204" pitchFamily="34" charset="0"/>
              </a:rPr>
              <a:t>no incluidos </a:t>
            </a:r>
            <a:r>
              <a:rPr lang="es-ES" sz="1200" b="1" dirty="0">
                <a:solidFill>
                  <a:schemeClr val="tx1"/>
                </a:solidFill>
                <a:latin typeface="Arial" panose="020B0604020202020204" pitchFamily="34" charset="0"/>
                <a:cs typeface="Arial" panose="020B0604020202020204" pitchFamily="34" charset="0"/>
              </a:rPr>
              <a:t>en la propuesta</a:t>
            </a:r>
          </a:p>
          <a:p>
            <a:r>
              <a:rPr lang="es-ES" sz="1200" b="1" dirty="0" smtClean="0">
                <a:solidFill>
                  <a:schemeClr val="tx1"/>
                </a:solidFill>
                <a:latin typeface="Arial" panose="020B0604020202020204" pitchFamily="34" charset="0"/>
                <a:cs typeface="Arial" panose="020B0604020202020204" pitchFamily="34" charset="0"/>
              </a:rPr>
              <a:t>El </a:t>
            </a:r>
            <a:r>
              <a:rPr lang="es-ES" sz="1200" b="1" dirty="0">
                <a:solidFill>
                  <a:schemeClr val="tx1"/>
                </a:solidFill>
                <a:latin typeface="Arial" panose="020B0604020202020204" pitchFamily="34" charset="0"/>
                <a:cs typeface="Arial" panose="020B0604020202020204" pitchFamily="34" charset="0"/>
              </a:rPr>
              <a:t>alojamiento individual aplica únicamente para la ciudad de Lima</a:t>
            </a:r>
            <a:endParaRPr lang="es-CO" sz="1200" b="1" dirty="0">
              <a:solidFill>
                <a:schemeClr val="tx1"/>
              </a:solidFill>
              <a:latin typeface="Arial" panose="020B0604020202020204" pitchFamily="34" charset="0"/>
              <a:cs typeface="Arial" panose="020B0604020202020204" pitchFamily="34" charset="0"/>
            </a:endParaRPr>
          </a:p>
          <a:p>
            <a:r>
              <a:rPr lang="es-CO" sz="1200" b="1" dirty="0" smtClean="0">
                <a:solidFill>
                  <a:schemeClr val="tx1"/>
                </a:solidFill>
                <a:latin typeface="Arial" panose="020B0604020202020204" pitchFamily="34" charset="0"/>
                <a:cs typeface="Arial" panose="020B0604020202020204" pitchFamily="34" charset="0"/>
              </a:rPr>
              <a:t>Tarifa </a:t>
            </a:r>
            <a:r>
              <a:rPr lang="es-CO" sz="1200" b="1" dirty="0">
                <a:solidFill>
                  <a:schemeClr val="tx1"/>
                </a:solidFill>
                <a:latin typeface="Arial" panose="020B0604020202020204" pitchFamily="34" charset="0"/>
                <a:cs typeface="Arial" panose="020B0604020202020204" pitchFamily="34" charset="0"/>
              </a:rPr>
              <a:t>sujetas a disponibilidad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5417157" y="4921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07" y="2532397"/>
            <a:ext cx="6565732" cy="79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9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62638" y="1009671"/>
            <a:ext cx="8617733" cy="5016758"/>
          </a:xfrm>
          <a:prstGeom prst="rect">
            <a:avLst/>
          </a:prstGeom>
        </p:spPr>
        <p:txBody>
          <a:bodyPr wrap="square" anchor="t">
            <a:spAutoFit/>
          </a:bodyPr>
          <a:lstStyle/>
          <a:p>
            <a:r>
              <a:rPr lang="es-CO" sz="1400" b="1" u="sng" dirty="0" smtClean="0"/>
              <a:t>CONFIRMACIÓN</a:t>
            </a:r>
            <a:endParaRPr lang="es-CO" sz="1400" dirty="0" smtClean="0"/>
          </a:p>
          <a:p>
            <a:pPr marL="285750" indent="-285750" algn="just">
              <a:buFont typeface="Arial" panose="020B0604020202020204" pitchFamily="34" charset="0"/>
              <a:buChar char="•"/>
            </a:pPr>
            <a:r>
              <a:rPr lang="es-CO" sz="1400" dirty="0" smtClean="0"/>
              <a:t>Firma contrato estudiante – Orange Travel SAS</a:t>
            </a:r>
          </a:p>
          <a:p>
            <a:pPr marL="285750" indent="-285750" algn="just">
              <a:buFont typeface="Arial" panose="020B0604020202020204" pitchFamily="34" charset="0"/>
              <a:buChar char="•"/>
            </a:pPr>
            <a:r>
              <a:rPr lang="es-CO" sz="1400" dirty="0" smtClean="0"/>
              <a:t>Entrega original de la consignación oficina Orange Travel Sede Principal CUN. (estudiantes de las regionales deben entregar el original en la sede) </a:t>
            </a:r>
            <a:r>
              <a:rPr lang="es-CO" sz="1400" b="1" u="sng" dirty="0" smtClean="0"/>
              <a:t> </a:t>
            </a:r>
            <a:endParaRPr lang="es-CO" sz="1400" b="1" u="sng" dirty="0"/>
          </a:p>
          <a:p>
            <a:pPr marL="285750" indent="-285750" algn="just">
              <a:buFont typeface="Arial" panose="020B0604020202020204" pitchFamily="34" charset="0"/>
              <a:buChar char="•"/>
            </a:pPr>
            <a:r>
              <a:rPr lang="es-CO" sz="1400" dirty="0"/>
              <a:t>E</a:t>
            </a:r>
            <a:r>
              <a:rPr lang="es-CO" sz="1400" dirty="0" smtClean="0"/>
              <a:t>nviar </a:t>
            </a:r>
            <a:r>
              <a:rPr lang="es-CO" sz="1400" dirty="0"/>
              <a:t>al correo </a:t>
            </a:r>
            <a:r>
              <a:rPr lang="es-CO" sz="1400" dirty="0">
                <a:hlinkClick r:id="rId3"/>
              </a:rPr>
              <a:t>internacionalizacion@cun.edu.co</a:t>
            </a:r>
            <a:r>
              <a:rPr lang="es-CO" sz="1400" dirty="0"/>
              <a:t> los siguientes </a:t>
            </a:r>
            <a:r>
              <a:rPr lang="es-CO" sz="1400" dirty="0" smtClean="0"/>
              <a:t>documentos:</a:t>
            </a:r>
          </a:p>
          <a:p>
            <a:pPr algn="just"/>
            <a:r>
              <a:rPr lang="es-CO" sz="1400" dirty="0" smtClean="0"/>
              <a:t>Consignación</a:t>
            </a:r>
            <a:r>
              <a:rPr lang="es-CO" sz="1400" dirty="0"/>
              <a:t>, </a:t>
            </a:r>
            <a:r>
              <a:rPr lang="es-CO" sz="1400" dirty="0" smtClean="0"/>
              <a:t>indicando </a:t>
            </a:r>
            <a:r>
              <a:rPr lang="es-CO" sz="1400" dirty="0"/>
              <a:t>el nombre, documento, </a:t>
            </a:r>
            <a:r>
              <a:rPr lang="es-CO" sz="1400" dirty="0" smtClean="0"/>
              <a:t>teléfono </a:t>
            </a:r>
            <a:r>
              <a:rPr lang="es-CO" sz="1400" dirty="0"/>
              <a:t>y semestre al igual enviar carné, pasaporte y cedula.  </a:t>
            </a:r>
            <a:endParaRPr lang="es-CO" sz="1400" dirty="0" smtClean="0"/>
          </a:p>
          <a:p>
            <a:pPr algn="just"/>
            <a:endParaRPr lang="es-CO" sz="1400" b="1" u="sng" dirty="0"/>
          </a:p>
          <a:p>
            <a:pPr algn="just"/>
            <a:r>
              <a:rPr lang="es-CO" sz="1400" b="1" u="sng" dirty="0" smtClean="0"/>
              <a:t>FECHAS </a:t>
            </a:r>
            <a:r>
              <a:rPr lang="es-CO" sz="1400" b="1" u="sng" dirty="0"/>
              <a:t>DE PAGO </a:t>
            </a:r>
            <a:endParaRPr lang="es-CO" sz="1400" dirty="0"/>
          </a:p>
          <a:p>
            <a:pPr marL="285750" lvl="0" indent="-285750">
              <a:buFont typeface="Arial" panose="020B0604020202020204" pitchFamily="34" charset="0"/>
              <a:buChar char="•"/>
            </a:pPr>
            <a:r>
              <a:rPr lang="es-ES" sz="1400" b="1" u="sng" dirty="0"/>
              <a:t>Primer abono: Hasta el 27 de Noviembre del 2015 se debe realizar </a:t>
            </a:r>
            <a:r>
              <a:rPr lang="es-ES" sz="1400" b="1" u="sng" dirty="0" smtClean="0"/>
              <a:t>un anticipo </a:t>
            </a:r>
            <a:r>
              <a:rPr lang="es-ES" sz="1400" b="1" u="sng" dirty="0"/>
              <a:t>correspondiente al del 15% del total de contrato</a:t>
            </a:r>
          </a:p>
          <a:p>
            <a:pPr marL="285750" lvl="0" indent="-285750">
              <a:buFont typeface="Wingdings" panose="05000000000000000000" pitchFamily="2" charset="2"/>
              <a:buChar char="q"/>
            </a:pPr>
            <a:r>
              <a:rPr lang="es-ES" sz="1400" dirty="0" smtClean="0"/>
              <a:t>Acomodación Sencilla: </a:t>
            </a:r>
            <a:r>
              <a:rPr lang="es-ES" sz="1400" b="1" dirty="0" smtClean="0">
                <a:effectLst>
                  <a:outerShdw blurRad="38100" dist="38100" dir="2700000" algn="tl">
                    <a:srgbClr val="000000">
                      <a:alpha val="43137"/>
                    </a:srgbClr>
                  </a:outerShdw>
                </a:effectLst>
              </a:rPr>
              <a:t>USD 270 No Reembolsable </a:t>
            </a:r>
            <a:r>
              <a:rPr lang="es-ES" sz="1400" dirty="0" smtClean="0"/>
              <a:t>Abono en pesos liquidado a la TRM del día.</a:t>
            </a:r>
          </a:p>
          <a:p>
            <a:pPr marL="285750" lvl="0" indent="-285750">
              <a:buFont typeface="Wingdings" panose="05000000000000000000" pitchFamily="2" charset="2"/>
              <a:buChar char="q"/>
            </a:pPr>
            <a:r>
              <a:rPr lang="es-ES" sz="1400" dirty="0" smtClean="0"/>
              <a:t>Acomodación Doble:</a:t>
            </a:r>
            <a:r>
              <a:rPr lang="es-ES" sz="1400" b="1" dirty="0">
                <a:effectLst>
                  <a:outerShdw blurRad="38100" dist="38100" dir="2700000" algn="tl">
                    <a:srgbClr val="000000">
                      <a:alpha val="43137"/>
                    </a:srgbClr>
                  </a:outerShdw>
                </a:effectLst>
              </a:rPr>
              <a:t> USD </a:t>
            </a:r>
            <a:r>
              <a:rPr lang="es-ES" sz="1400" b="1" dirty="0" smtClean="0">
                <a:effectLst>
                  <a:outerShdw blurRad="38100" dist="38100" dir="2700000" algn="tl">
                    <a:srgbClr val="000000">
                      <a:alpha val="43137"/>
                    </a:srgbClr>
                  </a:outerShdw>
                </a:effectLst>
              </a:rPr>
              <a:t>249 </a:t>
            </a:r>
            <a:r>
              <a:rPr lang="es-ES" sz="1400" b="1" dirty="0">
                <a:effectLst>
                  <a:outerShdw blurRad="38100" dist="38100" dir="2700000" algn="tl">
                    <a:srgbClr val="000000">
                      <a:alpha val="43137"/>
                    </a:srgbClr>
                  </a:outerShdw>
                </a:effectLst>
              </a:rPr>
              <a:t>No Reembolsable </a:t>
            </a:r>
            <a:r>
              <a:rPr lang="es-ES" sz="1400" dirty="0" smtClean="0"/>
              <a:t>Abono </a:t>
            </a:r>
            <a:r>
              <a:rPr lang="es-ES" sz="1400" dirty="0"/>
              <a:t>en pesos liquidado a la TRM del día</a:t>
            </a:r>
            <a:endParaRPr lang="es-ES" sz="1400" dirty="0" smtClean="0"/>
          </a:p>
          <a:p>
            <a:pPr marL="285750" lvl="0" indent="-285750">
              <a:buFont typeface="Wingdings" panose="05000000000000000000" pitchFamily="2" charset="2"/>
              <a:buChar char="q"/>
            </a:pPr>
            <a:r>
              <a:rPr lang="es-ES" sz="1400" dirty="0" smtClean="0"/>
              <a:t>Acomodación Triple: </a:t>
            </a:r>
            <a:r>
              <a:rPr lang="es-ES" sz="1400" b="1" dirty="0">
                <a:effectLst>
                  <a:outerShdw blurRad="38100" dist="38100" dir="2700000" algn="tl">
                    <a:srgbClr val="000000">
                      <a:alpha val="43137"/>
                    </a:srgbClr>
                  </a:outerShdw>
                </a:effectLst>
              </a:rPr>
              <a:t>USD </a:t>
            </a:r>
            <a:r>
              <a:rPr lang="es-ES" sz="1400" b="1" dirty="0" smtClean="0">
                <a:effectLst>
                  <a:outerShdw blurRad="38100" dist="38100" dir="2700000" algn="tl">
                    <a:srgbClr val="000000">
                      <a:alpha val="43137"/>
                    </a:srgbClr>
                  </a:outerShdw>
                </a:effectLst>
              </a:rPr>
              <a:t>246 </a:t>
            </a:r>
            <a:r>
              <a:rPr lang="es-ES" sz="1400" b="1" dirty="0">
                <a:effectLst>
                  <a:outerShdw blurRad="38100" dist="38100" dir="2700000" algn="tl">
                    <a:srgbClr val="000000">
                      <a:alpha val="43137"/>
                    </a:srgbClr>
                  </a:outerShdw>
                </a:effectLst>
              </a:rPr>
              <a:t>No Reembolsable </a:t>
            </a:r>
            <a:r>
              <a:rPr lang="es-ES" sz="1400" dirty="0" smtClean="0"/>
              <a:t>Abono </a:t>
            </a:r>
            <a:r>
              <a:rPr lang="es-ES" sz="1400" dirty="0"/>
              <a:t>en pesos liquidado a la TRM del </a:t>
            </a:r>
            <a:r>
              <a:rPr lang="es-ES" sz="1400" dirty="0" smtClean="0"/>
              <a:t>día</a:t>
            </a:r>
          </a:p>
          <a:p>
            <a:pPr lvl="0"/>
            <a:endParaRPr lang="es-ES" sz="1400" dirty="0"/>
          </a:p>
          <a:p>
            <a:pPr lvl="0"/>
            <a:endParaRPr lang="es-ES" sz="1400" dirty="0"/>
          </a:p>
          <a:p>
            <a:pPr marL="285750" lvl="0" indent="-285750">
              <a:buFont typeface="Arial" panose="020B0604020202020204" pitchFamily="34" charset="0"/>
              <a:buChar char="•"/>
            </a:pPr>
            <a:r>
              <a:rPr lang="es-ES" sz="1400" b="1" u="sng" dirty="0"/>
              <a:t>Segundo abono: Hasta el 18 de Enero de 2016 se debe realizar un </a:t>
            </a:r>
            <a:r>
              <a:rPr lang="es-ES" sz="1400" b="1" u="sng" dirty="0" smtClean="0"/>
              <a:t>anticipo correspondiente </a:t>
            </a:r>
            <a:r>
              <a:rPr lang="es-ES" sz="1400" b="1" u="sng" dirty="0"/>
              <a:t>al 15 % </a:t>
            </a:r>
            <a:endParaRPr lang="es-ES" sz="1400" b="1" u="sng" dirty="0" smtClean="0"/>
          </a:p>
          <a:p>
            <a:pPr marL="285750" lvl="0" indent="-285750">
              <a:buFont typeface="Wingdings" panose="05000000000000000000" pitchFamily="2" charset="2"/>
              <a:buChar char="q"/>
            </a:pPr>
            <a:r>
              <a:rPr lang="es-ES" sz="1400" dirty="0"/>
              <a:t>Acomodación Sencilla</a:t>
            </a:r>
            <a:r>
              <a:rPr lang="es-ES" sz="1400" dirty="0" smtClean="0"/>
              <a:t>:</a:t>
            </a:r>
            <a:r>
              <a:rPr lang="es-ES" sz="1400" dirty="0"/>
              <a:t> </a:t>
            </a:r>
            <a:r>
              <a:rPr lang="es-ES" sz="1400" b="1" dirty="0">
                <a:effectLst>
                  <a:outerShdw blurRad="38100" dist="38100" dir="2700000" algn="tl">
                    <a:srgbClr val="000000">
                      <a:alpha val="43137"/>
                    </a:srgbClr>
                  </a:outerShdw>
                </a:effectLst>
              </a:rPr>
              <a:t>USD </a:t>
            </a:r>
            <a:r>
              <a:rPr lang="es-ES" sz="1400" b="1" dirty="0" smtClean="0">
                <a:effectLst>
                  <a:outerShdw blurRad="38100" dist="38100" dir="2700000" algn="tl">
                    <a:srgbClr val="000000">
                      <a:alpha val="43137"/>
                    </a:srgbClr>
                  </a:outerShdw>
                </a:effectLst>
              </a:rPr>
              <a:t>270</a:t>
            </a:r>
            <a:r>
              <a:rPr lang="es-ES" sz="1400" dirty="0" smtClean="0"/>
              <a:t> </a:t>
            </a:r>
            <a:r>
              <a:rPr lang="es-ES" sz="1400" dirty="0"/>
              <a:t>Abono en pesos liquidado a la TRM del </a:t>
            </a:r>
            <a:r>
              <a:rPr lang="es-ES" sz="1400" dirty="0" smtClean="0"/>
              <a:t>día.</a:t>
            </a:r>
            <a:endParaRPr lang="es-ES" sz="1400" dirty="0"/>
          </a:p>
          <a:p>
            <a:pPr marL="285750" lvl="0" indent="-285750">
              <a:buFont typeface="Wingdings" panose="05000000000000000000" pitchFamily="2" charset="2"/>
              <a:buChar char="q"/>
            </a:pPr>
            <a:r>
              <a:rPr lang="es-ES" sz="1400" dirty="0"/>
              <a:t>Acomodación Doble</a:t>
            </a:r>
            <a:r>
              <a:rPr lang="es-ES" sz="1400" dirty="0" smtClean="0"/>
              <a:t>:</a:t>
            </a:r>
            <a:r>
              <a:rPr lang="es-ES" sz="1400" b="1" dirty="0">
                <a:effectLst>
                  <a:outerShdw blurRad="38100" dist="38100" dir="2700000" algn="tl">
                    <a:srgbClr val="000000">
                      <a:alpha val="43137"/>
                    </a:srgbClr>
                  </a:outerShdw>
                </a:effectLst>
              </a:rPr>
              <a:t> USD </a:t>
            </a:r>
            <a:r>
              <a:rPr lang="es-ES" sz="1400" b="1" dirty="0" smtClean="0">
                <a:effectLst>
                  <a:outerShdw blurRad="38100" dist="38100" dir="2700000" algn="tl">
                    <a:srgbClr val="000000">
                      <a:alpha val="43137"/>
                    </a:srgbClr>
                  </a:outerShdw>
                </a:effectLst>
              </a:rPr>
              <a:t>249 </a:t>
            </a:r>
            <a:r>
              <a:rPr lang="es-ES" sz="1400" dirty="0"/>
              <a:t>Abono en pesos liquidado a la TRM del día</a:t>
            </a:r>
          </a:p>
          <a:p>
            <a:pPr marL="285750" lvl="0" indent="-285750">
              <a:buFont typeface="Wingdings" panose="05000000000000000000" pitchFamily="2" charset="2"/>
              <a:buChar char="q"/>
            </a:pPr>
            <a:r>
              <a:rPr lang="es-ES" sz="1400" dirty="0"/>
              <a:t>Acomodación Triple: </a:t>
            </a:r>
            <a:r>
              <a:rPr lang="es-ES" sz="1400" b="1" dirty="0">
                <a:effectLst>
                  <a:outerShdw blurRad="38100" dist="38100" dir="2700000" algn="tl">
                    <a:srgbClr val="000000">
                      <a:alpha val="43137"/>
                    </a:srgbClr>
                  </a:outerShdw>
                </a:effectLst>
              </a:rPr>
              <a:t>USD </a:t>
            </a:r>
            <a:r>
              <a:rPr lang="es-ES" sz="1400" b="1" dirty="0" smtClean="0">
                <a:effectLst>
                  <a:outerShdw blurRad="38100" dist="38100" dir="2700000" algn="tl">
                    <a:srgbClr val="000000">
                      <a:alpha val="43137"/>
                    </a:srgbClr>
                  </a:outerShdw>
                </a:effectLst>
              </a:rPr>
              <a:t>246 </a:t>
            </a:r>
            <a:r>
              <a:rPr lang="es-ES" sz="1400" dirty="0"/>
              <a:t>Abono en pesos liquidado a la TRM del </a:t>
            </a:r>
            <a:r>
              <a:rPr lang="es-ES" sz="1400" dirty="0" smtClean="0"/>
              <a:t>día</a:t>
            </a:r>
          </a:p>
          <a:p>
            <a:pPr lvl="0" algn="just"/>
            <a:endParaRPr lang="es-CO" dirty="0" smtClean="0"/>
          </a:p>
          <a:p>
            <a:pPr lvl="0" algn="just"/>
            <a:endParaRPr lang="es-CO" b="1" dirty="0"/>
          </a:p>
          <a:p>
            <a:r>
              <a:rPr lang="es-CO" dirty="0"/>
              <a:t> </a:t>
            </a:r>
          </a:p>
        </p:txBody>
      </p:sp>
      <p:sp>
        <p:nvSpPr>
          <p:cNvPr id="5"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667" t="37037" r="20416" b="41006"/>
          <a:stretch/>
        </p:blipFill>
        <p:spPr bwMode="auto">
          <a:xfrm>
            <a:off x="5417157" y="4921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537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62841" y="698268"/>
            <a:ext cx="8617733" cy="5878532"/>
          </a:xfrm>
          <a:prstGeom prst="rect">
            <a:avLst/>
          </a:prstGeom>
        </p:spPr>
        <p:txBody>
          <a:bodyPr wrap="square" anchor="t">
            <a:spAutoFit/>
          </a:bodyPr>
          <a:lstStyle/>
          <a:p>
            <a:pPr algn="just"/>
            <a:endParaRPr lang="es-CO" sz="1400" b="1" u="sng" dirty="0"/>
          </a:p>
          <a:p>
            <a:pPr algn="just"/>
            <a:r>
              <a:rPr lang="es-CO" sz="1400" b="1" u="sng" dirty="0" smtClean="0"/>
              <a:t>FECHAS </a:t>
            </a:r>
            <a:r>
              <a:rPr lang="es-CO" sz="1400" b="1" u="sng" dirty="0"/>
              <a:t>DE PAGO </a:t>
            </a:r>
            <a:endParaRPr lang="es-CO" sz="1400" b="1" u="sng" dirty="0" smtClean="0"/>
          </a:p>
          <a:p>
            <a:pPr algn="just"/>
            <a:endParaRPr lang="es-CO" sz="1400" dirty="0"/>
          </a:p>
          <a:p>
            <a:pPr marL="285750" lvl="0" indent="-285750">
              <a:buFont typeface="Arial" panose="020B0604020202020204" pitchFamily="34" charset="0"/>
              <a:buChar char="•"/>
            </a:pPr>
            <a:r>
              <a:rPr lang="es-ES" sz="1400" b="1" u="sng" dirty="0"/>
              <a:t>Tercero abono: Hasta el 16 de Febrero de 2016 se debe realizar un </a:t>
            </a:r>
            <a:r>
              <a:rPr lang="es-ES" sz="1400" b="1" u="sng" dirty="0" smtClean="0"/>
              <a:t>anticipo correspondiente </a:t>
            </a:r>
            <a:r>
              <a:rPr lang="es-ES" sz="1400" b="1" u="sng" dirty="0"/>
              <a:t>al 25%</a:t>
            </a:r>
          </a:p>
          <a:p>
            <a:pPr marL="285750" lvl="0" indent="-285750">
              <a:buFont typeface="Wingdings" panose="05000000000000000000" pitchFamily="2" charset="2"/>
              <a:buChar char="q"/>
            </a:pPr>
            <a:r>
              <a:rPr lang="es-ES" sz="1400" dirty="0" smtClean="0"/>
              <a:t>Acomodación Sencilla: </a:t>
            </a:r>
            <a:r>
              <a:rPr lang="es-ES" sz="1400" b="1" dirty="0" smtClean="0">
                <a:effectLst>
                  <a:outerShdw blurRad="38100" dist="38100" dir="2700000" algn="tl">
                    <a:srgbClr val="000000">
                      <a:alpha val="43137"/>
                    </a:srgbClr>
                  </a:outerShdw>
                </a:effectLst>
              </a:rPr>
              <a:t>USD 450</a:t>
            </a:r>
            <a:r>
              <a:rPr lang="es-ES" sz="1400" dirty="0" smtClean="0"/>
              <a:t>Abono en pesos liquidado a la TRM del día.</a:t>
            </a:r>
          </a:p>
          <a:p>
            <a:pPr marL="285750" lvl="0" indent="-285750">
              <a:buFont typeface="Wingdings" panose="05000000000000000000" pitchFamily="2" charset="2"/>
              <a:buChar char="q"/>
            </a:pPr>
            <a:r>
              <a:rPr lang="es-ES" sz="1400" dirty="0" smtClean="0"/>
              <a:t>Acomodación Doble:</a:t>
            </a:r>
            <a:r>
              <a:rPr lang="es-ES" sz="1400" b="1" dirty="0">
                <a:effectLst>
                  <a:outerShdw blurRad="38100" dist="38100" dir="2700000" algn="tl">
                    <a:srgbClr val="000000">
                      <a:alpha val="43137"/>
                    </a:srgbClr>
                  </a:outerShdw>
                </a:effectLst>
              </a:rPr>
              <a:t> USD </a:t>
            </a:r>
            <a:r>
              <a:rPr lang="es-ES" sz="1400" b="1" dirty="0" smtClean="0">
                <a:effectLst>
                  <a:outerShdw blurRad="38100" dist="38100" dir="2700000" algn="tl">
                    <a:srgbClr val="000000">
                      <a:alpha val="43137"/>
                    </a:srgbClr>
                  </a:outerShdw>
                </a:effectLst>
              </a:rPr>
              <a:t>416 </a:t>
            </a:r>
            <a:r>
              <a:rPr lang="es-ES" sz="1400" dirty="0"/>
              <a:t>Abono en pesos liquidado a la TRM del día</a:t>
            </a:r>
            <a:endParaRPr lang="es-ES" sz="1400" dirty="0" smtClean="0"/>
          </a:p>
          <a:p>
            <a:pPr marL="285750" lvl="0" indent="-285750">
              <a:buFont typeface="Wingdings" panose="05000000000000000000" pitchFamily="2" charset="2"/>
              <a:buChar char="q"/>
            </a:pPr>
            <a:r>
              <a:rPr lang="es-ES" sz="1400" dirty="0" smtClean="0"/>
              <a:t>Acomodación Triple: </a:t>
            </a:r>
            <a:r>
              <a:rPr lang="es-ES" sz="1400" b="1" dirty="0">
                <a:effectLst>
                  <a:outerShdw blurRad="38100" dist="38100" dir="2700000" algn="tl">
                    <a:srgbClr val="000000">
                      <a:alpha val="43137"/>
                    </a:srgbClr>
                  </a:outerShdw>
                </a:effectLst>
              </a:rPr>
              <a:t>USD </a:t>
            </a:r>
            <a:r>
              <a:rPr lang="es-ES" sz="1400" b="1" dirty="0" smtClean="0">
                <a:effectLst>
                  <a:outerShdw blurRad="38100" dist="38100" dir="2700000" algn="tl">
                    <a:srgbClr val="000000">
                      <a:alpha val="43137"/>
                    </a:srgbClr>
                  </a:outerShdw>
                </a:effectLst>
              </a:rPr>
              <a:t>411 </a:t>
            </a:r>
            <a:r>
              <a:rPr lang="es-ES" sz="1400" dirty="0"/>
              <a:t>Abono en pesos liquidado a la TRM del día</a:t>
            </a:r>
          </a:p>
          <a:p>
            <a:pPr lvl="0"/>
            <a:endParaRPr lang="es-ES" sz="1400" b="1" u="sng" dirty="0"/>
          </a:p>
          <a:p>
            <a:pPr marL="285750" lvl="0" indent="-285750">
              <a:buFont typeface="Arial" panose="020B0604020202020204" pitchFamily="34" charset="0"/>
              <a:buChar char="•"/>
            </a:pPr>
            <a:r>
              <a:rPr lang="es-ES" sz="1400" b="1" u="sng" dirty="0"/>
              <a:t>Cuarto abono: Hasta el 14 de Marzo de 2016 se debe realizar un </a:t>
            </a:r>
            <a:r>
              <a:rPr lang="es-ES" sz="1400" b="1" u="sng" dirty="0" smtClean="0"/>
              <a:t>anticipo correspondiente </a:t>
            </a:r>
            <a:r>
              <a:rPr lang="es-ES" sz="1400" b="1" u="sng" dirty="0"/>
              <a:t>al 15%</a:t>
            </a:r>
          </a:p>
          <a:p>
            <a:pPr marL="285750" lvl="0" indent="-285750">
              <a:buFont typeface="Wingdings" panose="05000000000000000000" pitchFamily="2" charset="2"/>
              <a:buChar char="q"/>
            </a:pPr>
            <a:r>
              <a:rPr lang="es-ES" sz="1400" dirty="0" smtClean="0"/>
              <a:t>Acomodación Sencilla: </a:t>
            </a:r>
            <a:r>
              <a:rPr lang="es-ES" sz="1400" b="1" dirty="0" smtClean="0">
                <a:effectLst>
                  <a:outerShdw blurRad="38100" dist="38100" dir="2700000" algn="tl">
                    <a:srgbClr val="000000">
                      <a:alpha val="43137"/>
                    </a:srgbClr>
                  </a:outerShdw>
                </a:effectLst>
              </a:rPr>
              <a:t>USD 270</a:t>
            </a:r>
            <a:r>
              <a:rPr lang="es-ES" sz="1400" dirty="0" smtClean="0"/>
              <a:t> Abono en pesos liquidado a la TRM del día.</a:t>
            </a:r>
          </a:p>
          <a:p>
            <a:pPr marL="285750" lvl="0" indent="-285750">
              <a:buFont typeface="Wingdings" panose="05000000000000000000" pitchFamily="2" charset="2"/>
              <a:buChar char="q"/>
            </a:pPr>
            <a:r>
              <a:rPr lang="es-ES" sz="1400" dirty="0" smtClean="0"/>
              <a:t>Acomodación </a:t>
            </a:r>
            <a:r>
              <a:rPr lang="es-ES" sz="1400" dirty="0"/>
              <a:t>Doble:</a:t>
            </a:r>
            <a:r>
              <a:rPr lang="es-ES" sz="1400" b="1" dirty="0">
                <a:effectLst>
                  <a:outerShdw blurRad="38100" dist="38100" dir="2700000" algn="tl">
                    <a:srgbClr val="000000">
                      <a:alpha val="43137"/>
                    </a:srgbClr>
                  </a:outerShdw>
                </a:effectLst>
              </a:rPr>
              <a:t> USD 249 </a:t>
            </a:r>
            <a:r>
              <a:rPr lang="es-ES" sz="1400" dirty="0"/>
              <a:t>Abono en pesos liquidado a la TRM del día</a:t>
            </a:r>
          </a:p>
          <a:p>
            <a:pPr marL="285750" lvl="0" indent="-285750">
              <a:buFont typeface="Wingdings" panose="05000000000000000000" pitchFamily="2" charset="2"/>
              <a:buChar char="q"/>
            </a:pPr>
            <a:r>
              <a:rPr lang="es-ES" sz="1400" dirty="0"/>
              <a:t>Acomodación Triple: </a:t>
            </a:r>
            <a:r>
              <a:rPr lang="es-ES" sz="1400" b="1" dirty="0">
                <a:effectLst>
                  <a:outerShdw blurRad="38100" dist="38100" dir="2700000" algn="tl">
                    <a:srgbClr val="000000">
                      <a:alpha val="43137"/>
                    </a:srgbClr>
                  </a:outerShdw>
                </a:effectLst>
              </a:rPr>
              <a:t>USD 246 </a:t>
            </a:r>
            <a:r>
              <a:rPr lang="es-ES" sz="1400" dirty="0"/>
              <a:t>Abono en pesos liquidado a la TRM del </a:t>
            </a:r>
            <a:r>
              <a:rPr lang="es-ES" sz="1400" dirty="0" smtClean="0"/>
              <a:t>día</a:t>
            </a:r>
          </a:p>
          <a:p>
            <a:pPr lvl="0"/>
            <a:endParaRPr lang="es-ES" sz="1400" dirty="0"/>
          </a:p>
          <a:p>
            <a:pPr marL="285750" lvl="0" indent="-285750">
              <a:buFont typeface="Arial" panose="020B0604020202020204" pitchFamily="34" charset="0"/>
              <a:buChar char="•"/>
            </a:pPr>
            <a:r>
              <a:rPr lang="es-ES" sz="1400" b="1" u="sng" dirty="0">
                <a:solidFill>
                  <a:prstClr val="black"/>
                </a:solidFill>
              </a:rPr>
              <a:t>Quinto abono: Hasta el 16 de Abril de 2016 se debe realizar un </a:t>
            </a:r>
            <a:r>
              <a:rPr lang="es-ES" sz="1400" b="1" u="sng" dirty="0" smtClean="0">
                <a:solidFill>
                  <a:prstClr val="black"/>
                </a:solidFill>
              </a:rPr>
              <a:t>anticipo correspondiente </a:t>
            </a:r>
            <a:r>
              <a:rPr lang="es-ES" sz="1400" b="1" u="sng" dirty="0">
                <a:solidFill>
                  <a:prstClr val="black"/>
                </a:solidFill>
              </a:rPr>
              <a:t>al 15</a:t>
            </a:r>
            <a:r>
              <a:rPr lang="es-ES" sz="1400" b="1" u="sng" dirty="0" smtClean="0">
                <a:solidFill>
                  <a:prstClr val="black"/>
                </a:solidFill>
              </a:rPr>
              <a:t>%</a:t>
            </a:r>
          </a:p>
          <a:p>
            <a:pPr marL="285750" lvl="0" indent="-285750">
              <a:buFont typeface="Wingdings" panose="05000000000000000000" pitchFamily="2" charset="2"/>
              <a:buChar char="q"/>
            </a:pPr>
            <a:r>
              <a:rPr lang="es-ES" sz="1400" dirty="0" smtClean="0">
                <a:solidFill>
                  <a:prstClr val="black"/>
                </a:solidFill>
              </a:rPr>
              <a:t>Acomodación Sencilla: </a:t>
            </a:r>
            <a:r>
              <a:rPr lang="es-ES" sz="1400" b="1" dirty="0" smtClean="0">
                <a:solidFill>
                  <a:prstClr val="black"/>
                </a:solidFill>
                <a:effectLst>
                  <a:outerShdw blurRad="38100" dist="38100" dir="2700000" algn="tl">
                    <a:srgbClr val="000000">
                      <a:alpha val="43137"/>
                    </a:srgbClr>
                  </a:outerShdw>
                </a:effectLst>
              </a:rPr>
              <a:t>USD 270</a:t>
            </a:r>
            <a:r>
              <a:rPr lang="es-ES" sz="1400" dirty="0" smtClean="0">
                <a:solidFill>
                  <a:prstClr val="black"/>
                </a:solidFill>
              </a:rPr>
              <a:t> Abono en pesos liquidado a la TRM del día.</a:t>
            </a:r>
          </a:p>
          <a:p>
            <a:pPr marL="285750" lvl="0" indent="-285750">
              <a:buFont typeface="Wingdings" panose="05000000000000000000" pitchFamily="2" charset="2"/>
              <a:buChar char="q"/>
            </a:pPr>
            <a:r>
              <a:rPr lang="es-ES" sz="1400" dirty="0" smtClean="0">
                <a:solidFill>
                  <a:prstClr val="black"/>
                </a:solidFill>
              </a:rPr>
              <a:t>Acomodación </a:t>
            </a:r>
            <a:r>
              <a:rPr lang="es-ES" sz="1400" dirty="0">
                <a:solidFill>
                  <a:prstClr val="black"/>
                </a:solidFill>
              </a:rPr>
              <a:t>Doble:</a:t>
            </a:r>
            <a:r>
              <a:rPr lang="es-ES" sz="1400" b="1" dirty="0">
                <a:solidFill>
                  <a:prstClr val="black"/>
                </a:solidFill>
                <a:effectLst>
                  <a:outerShdw blurRad="38100" dist="38100" dir="2700000" algn="tl">
                    <a:srgbClr val="000000">
                      <a:alpha val="43137"/>
                    </a:srgbClr>
                  </a:outerShdw>
                </a:effectLst>
              </a:rPr>
              <a:t> USD 249 </a:t>
            </a:r>
            <a:r>
              <a:rPr lang="es-ES" sz="1400" dirty="0">
                <a:solidFill>
                  <a:prstClr val="black"/>
                </a:solidFill>
              </a:rPr>
              <a:t>Abono en pesos liquidado a la TRM del día</a:t>
            </a:r>
          </a:p>
          <a:p>
            <a:pPr marL="285750" lvl="0" indent="-285750">
              <a:buFont typeface="Wingdings" panose="05000000000000000000" pitchFamily="2" charset="2"/>
              <a:buChar char="q"/>
            </a:pPr>
            <a:r>
              <a:rPr lang="es-ES" sz="1400" dirty="0">
                <a:solidFill>
                  <a:prstClr val="black"/>
                </a:solidFill>
              </a:rPr>
              <a:t>Acomodación Triple: </a:t>
            </a:r>
            <a:r>
              <a:rPr lang="es-ES" sz="1400" b="1" dirty="0">
                <a:solidFill>
                  <a:prstClr val="black"/>
                </a:solidFill>
                <a:effectLst>
                  <a:outerShdw blurRad="38100" dist="38100" dir="2700000" algn="tl">
                    <a:srgbClr val="000000">
                      <a:alpha val="43137"/>
                    </a:srgbClr>
                  </a:outerShdw>
                </a:effectLst>
              </a:rPr>
              <a:t>USD 246 </a:t>
            </a:r>
            <a:r>
              <a:rPr lang="es-ES" sz="1400" dirty="0">
                <a:solidFill>
                  <a:prstClr val="black"/>
                </a:solidFill>
              </a:rPr>
              <a:t>Abono en pesos liquidado a la TRM del </a:t>
            </a:r>
            <a:r>
              <a:rPr lang="es-ES" sz="1400" dirty="0" smtClean="0">
                <a:solidFill>
                  <a:prstClr val="black"/>
                </a:solidFill>
              </a:rPr>
              <a:t>día</a:t>
            </a:r>
          </a:p>
          <a:p>
            <a:pPr lvl="0"/>
            <a:endParaRPr lang="es-ES" sz="1400" dirty="0">
              <a:solidFill>
                <a:prstClr val="black"/>
              </a:solidFill>
            </a:endParaRPr>
          </a:p>
          <a:p>
            <a:pPr marL="285750" lvl="0" indent="-285750">
              <a:buFont typeface="Arial" panose="020B0604020202020204" pitchFamily="34" charset="0"/>
              <a:buChar char="•"/>
            </a:pPr>
            <a:r>
              <a:rPr lang="es-ES" sz="1400" b="1" u="sng" dirty="0">
                <a:solidFill>
                  <a:prstClr val="black"/>
                </a:solidFill>
              </a:rPr>
              <a:t>Sexto abono: Hasta el 16 de Mayo el saldo del contrato, correspondiente </a:t>
            </a:r>
            <a:r>
              <a:rPr lang="es-ES" sz="1400" b="1" u="sng" dirty="0" smtClean="0">
                <a:solidFill>
                  <a:prstClr val="black"/>
                </a:solidFill>
              </a:rPr>
              <a:t>al 15</a:t>
            </a:r>
            <a:r>
              <a:rPr lang="es-ES" sz="1400" b="1" u="sng" dirty="0">
                <a:solidFill>
                  <a:prstClr val="black"/>
                </a:solidFill>
              </a:rPr>
              <a:t>% debe cancelarse antes de 04 de Mayo de 2016</a:t>
            </a:r>
            <a:r>
              <a:rPr lang="es-ES" sz="1400" b="1" u="sng" dirty="0" smtClean="0">
                <a:solidFill>
                  <a:prstClr val="black"/>
                </a:solidFill>
              </a:rPr>
              <a:t>.</a:t>
            </a:r>
          </a:p>
          <a:p>
            <a:pPr marL="285750" lvl="0" indent="-285750">
              <a:buFont typeface="Wingdings" panose="05000000000000000000" pitchFamily="2" charset="2"/>
              <a:buChar char="q"/>
            </a:pPr>
            <a:r>
              <a:rPr lang="es-ES" sz="1400" dirty="0" smtClean="0">
                <a:solidFill>
                  <a:prstClr val="black"/>
                </a:solidFill>
              </a:rPr>
              <a:t>Acomodación Sencilla: </a:t>
            </a:r>
            <a:r>
              <a:rPr lang="es-ES" sz="1400" b="1" dirty="0" smtClean="0">
                <a:solidFill>
                  <a:prstClr val="black"/>
                </a:solidFill>
                <a:effectLst>
                  <a:outerShdw blurRad="38100" dist="38100" dir="2700000" algn="tl">
                    <a:srgbClr val="000000">
                      <a:alpha val="43137"/>
                    </a:srgbClr>
                  </a:outerShdw>
                </a:effectLst>
              </a:rPr>
              <a:t>USD 270</a:t>
            </a:r>
            <a:r>
              <a:rPr lang="es-ES" sz="1400" dirty="0" smtClean="0">
                <a:solidFill>
                  <a:prstClr val="black"/>
                </a:solidFill>
              </a:rPr>
              <a:t> Abono en pesos liquidado a la TRM del día.</a:t>
            </a:r>
          </a:p>
          <a:p>
            <a:pPr marL="285750" lvl="0" indent="-285750">
              <a:buFont typeface="Wingdings" panose="05000000000000000000" pitchFamily="2" charset="2"/>
              <a:buChar char="q"/>
            </a:pPr>
            <a:r>
              <a:rPr lang="es-ES" sz="1400" dirty="0" smtClean="0">
                <a:solidFill>
                  <a:prstClr val="black"/>
                </a:solidFill>
              </a:rPr>
              <a:t>Acomodación </a:t>
            </a:r>
            <a:r>
              <a:rPr lang="es-ES" sz="1400" dirty="0">
                <a:solidFill>
                  <a:prstClr val="black"/>
                </a:solidFill>
              </a:rPr>
              <a:t>Doble:</a:t>
            </a:r>
            <a:r>
              <a:rPr lang="es-ES" sz="1400" b="1" dirty="0">
                <a:solidFill>
                  <a:prstClr val="black"/>
                </a:solidFill>
                <a:effectLst>
                  <a:outerShdw blurRad="38100" dist="38100" dir="2700000" algn="tl">
                    <a:srgbClr val="000000">
                      <a:alpha val="43137"/>
                    </a:srgbClr>
                  </a:outerShdw>
                </a:effectLst>
              </a:rPr>
              <a:t> USD 249 </a:t>
            </a:r>
            <a:r>
              <a:rPr lang="es-ES" sz="1400" dirty="0">
                <a:solidFill>
                  <a:prstClr val="black"/>
                </a:solidFill>
              </a:rPr>
              <a:t>Abono en pesos liquidado a la TRM del día</a:t>
            </a:r>
          </a:p>
          <a:p>
            <a:pPr marL="285750" lvl="0" indent="-285750">
              <a:buFont typeface="Wingdings" panose="05000000000000000000" pitchFamily="2" charset="2"/>
              <a:buChar char="q"/>
            </a:pPr>
            <a:r>
              <a:rPr lang="es-ES" sz="1400" dirty="0">
                <a:solidFill>
                  <a:prstClr val="black"/>
                </a:solidFill>
              </a:rPr>
              <a:t>Acomodación Triple: </a:t>
            </a:r>
            <a:r>
              <a:rPr lang="es-ES" sz="1400" b="1" dirty="0">
                <a:solidFill>
                  <a:prstClr val="black"/>
                </a:solidFill>
                <a:effectLst>
                  <a:outerShdw blurRad="38100" dist="38100" dir="2700000" algn="tl">
                    <a:srgbClr val="000000">
                      <a:alpha val="43137"/>
                    </a:srgbClr>
                  </a:outerShdw>
                </a:effectLst>
              </a:rPr>
              <a:t>USD 246 </a:t>
            </a:r>
            <a:r>
              <a:rPr lang="es-ES" sz="1400" dirty="0">
                <a:solidFill>
                  <a:prstClr val="black"/>
                </a:solidFill>
              </a:rPr>
              <a:t>Abono en pesos liquidado a la TRM del día</a:t>
            </a:r>
          </a:p>
          <a:p>
            <a:pPr lvl="0" algn="just"/>
            <a:endParaRPr lang="es-CO" dirty="0" smtClean="0"/>
          </a:p>
          <a:p>
            <a:pPr lvl="0" algn="just"/>
            <a:endParaRPr lang="es-CO" b="1" dirty="0"/>
          </a:p>
          <a:p>
            <a:r>
              <a:rPr lang="es-CO" dirty="0"/>
              <a:t> </a:t>
            </a:r>
          </a:p>
        </p:txBody>
      </p:sp>
      <p:sp>
        <p:nvSpPr>
          <p:cNvPr id="5"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s-ES" sz="1400" dirty="0" smtClean="0">
                <a:solidFill>
                  <a:srgbClr val="97BE0E"/>
                </a:solidFill>
              </a:rPr>
              <a:t>Oficina de Relaciones Internacionales</a:t>
            </a: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5417157" y="4921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34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14750" y="2553086"/>
            <a:ext cx="7704622" cy="3600986"/>
          </a:xfrm>
          <a:prstGeom prst="rect">
            <a:avLst/>
          </a:prstGeom>
        </p:spPr>
        <p:txBody>
          <a:bodyPr wrap="square">
            <a:spAutoFit/>
          </a:bodyPr>
          <a:lstStyle/>
          <a:p>
            <a:pPr algn="just"/>
            <a:r>
              <a:rPr lang="es-CO" sz="1400" dirty="0" smtClean="0"/>
              <a:t>• </a:t>
            </a:r>
            <a:r>
              <a:rPr lang="es-CO" sz="1400" dirty="0"/>
              <a:t>La cancelación de cupos aéreos genera penalizaciones así: El 50% si se hace entre 59 y 30 días antes del viaje.</a:t>
            </a:r>
          </a:p>
          <a:p>
            <a:pPr algn="just"/>
            <a:r>
              <a:rPr lang="es-CO" sz="1400" dirty="0"/>
              <a:t>• La cancelación de cupos aéreos genera penalizaciones así: El 80% si se hace entre 29 y 15 días antes del viaje.</a:t>
            </a:r>
          </a:p>
          <a:p>
            <a:pPr algn="just"/>
            <a:r>
              <a:rPr lang="es-CO" sz="1400" dirty="0"/>
              <a:t>• La cancelación de cupos aéreos genera penalizaciones así: El 100% si se hace entre 14 y 0 días antes del viaje.</a:t>
            </a:r>
          </a:p>
          <a:p>
            <a:pPr algn="just"/>
            <a:r>
              <a:rPr lang="es-CO" sz="1400" dirty="0"/>
              <a:t>• Cambio de nombres luego de dar la lista de pasajeros se aplica la penalidad cobrada por la aerolínea, tal cual la aerolínea la facture, sin perjuicio del cobro de sobre tarifa adicional si esta cambia. (Nota: 20 días antes del viaje no es posible hacer cambios de Nombre).</a:t>
            </a:r>
          </a:p>
          <a:p>
            <a:pPr algn="just"/>
            <a:r>
              <a:rPr lang="es-CO" sz="1400" dirty="0"/>
              <a:t>• Cobro de penalidad del 100% por No Show (no presentación) de servicios aéreos, hoteleros y de alimentos, por no utilización de servicios reservados una vez se hayan expedidos los tiquetes y Vouchers  y se haya confirmado a los hoteles y operadores, aplicados para pasajeros que cancelen su viaje a último momento o no puedan viajar por causas ajenas a la organización.</a:t>
            </a:r>
          </a:p>
          <a:p>
            <a:pPr algn="just"/>
            <a:r>
              <a:rPr lang="es-CO" sz="1400" dirty="0"/>
              <a:t> </a:t>
            </a:r>
          </a:p>
          <a:p>
            <a:r>
              <a:rPr lang="es-CO" sz="1400" dirty="0"/>
              <a:t>Todas las anteriores son políticas de aerolíneas, hoteles y operadores.</a:t>
            </a:r>
          </a:p>
          <a:p>
            <a:r>
              <a:rPr lang="es-CO" dirty="0"/>
              <a:t>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5418481" y="32378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592513" y="2280099"/>
            <a:ext cx="2266261" cy="291042"/>
          </a:xfrm>
          <a:prstGeom prst="rect">
            <a:avLst/>
          </a:prstGeom>
        </p:spPr>
        <p:txBody>
          <a:bodyPr wrap="none">
            <a:spAutoFit/>
          </a:bodyPr>
          <a:lstStyle/>
          <a:p>
            <a:pPr algn="just">
              <a:lnSpc>
                <a:spcPct val="115000"/>
              </a:lnSpc>
              <a:spcAft>
                <a:spcPts val="1000"/>
              </a:spcAft>
              <a:tabLst>
                <a:tab pos="2312035" algn="l"/>
              </a:tabLst>
            </a:pPr>
            <a:r>
              <a:rPr lang="es-ES" sz="1200" b="1" u="sng" dirty="0">
                <a:latin typeface="Arial" panose="020B0604020202020204" pitchFamily="34" charset="0"/>
                <a:ea typeface="Calibri" panose="020F0502020204030204" pitchFamily="34" charset="0"/>
                <a:cs typeface="Times New Roman" panose="02020603050405020304" pitchFamily="18" charset="0"/>
              </a:rPr>
              <a:t>TERMINOS Y CONDICIONES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sp>
        <p:nvSpPr>
          <p:cNvPr id="5" name="4 Rectángulo"/>
          <p:cNvSpPr/>
          <p:nvPr/>
        </p:nvSpPr>
        <p:spPr>
          <a:xfrm>
            <a:off x="237748" y="927105"/>
            <a:ext cx="8580521" cy="1169551"/>
          </a:xfrm>
          <a:prstGeom prst="rect">
            <a:avLst/>
          </a:prstGeom>
        </p:spPr>
        <p:txBody>
          <a:bodyPr wrap="square">
            <a:spAutoFit/>
          </a:bodyPr>
          <a:lstStyle/>
          <a:p>
            <a:r>
              <a:rPr lang="es-ES" sz="1400" b="1" dirty="0">
                <a:latin typeface="+mj-lt"/>
              </a:rPr>
              <a:t>FORMAS DE PAGO</a:t>
            </a:r>
          </a:p>
          <a:p>
            <a:pPr marL="285750" indent="-285750">
              <a:buFont typeface="Arial" panose="020B0604020202020204" pitchFamily="34" charset="0"/>
              <a:buChar char="•"/>
            </a:pPr>
            <a:r>
              <a:rPr lang="es-ES" sz="1400" dirty="0">
                <a:latin typeface="+mj-lt"/>
              </a:rPr>
              <a:t>Transferencia </a:t>
            </a:r>
            <a:r>
              <a:rPr lang="es-ES" sz="1400" dirty="0" smtClean="0">
                <a:latin typeface="+mj-lt"/>
              </a:rPr>
              <a:t>bancaria o Consignación: </a:t>
            </a:r>
            <a:r>
              <a:rPr lang="es-ES" sz="1400" dirty="0">
                <a:latin typeface="+mj-lt"/>
              </a:rPr>
              <a:t>Cuenta Corriente del Banco de Bogotá 208022665 </a:t>
            </a:r>
            <a:r>
              <a:rPr lang="es-ES" sz="1400" dirty="0" err="1">
                <a:latin typeface="+mj-lt"/>
              </a:rPr>
              <a:t>Nit</a:t>
            </a:r>
            <a:r>
              <a:rPr lang="es-ES" sz="1400" dirty="0">
                <a:latin typeface="+mj-lt"/>
              </a:rPr>
              <a:t> 900.664.689 – 8</a:t>
            </a:r>
          </a:p>
          <a:p>
            <a:pPr marL="285750" indent="-285750">
              <a:buFont typeface="Arial" panose="020B0604020202020204" pitchFamily="34" charset="0"/>
              <a:buChar char="•"/>
            </a:pPr>
            <a:r>
              <a:rPr lang="es-ES" sz="1400" dirty="0">
                <a:latin typeface="+mj-lt"/>
              </a:rPr>
              <a:t>Tarjeta débito o crédito:  en nuestra oficina ubicada en la sede principal (Calle 12 B No 4 -79) *** 4% Costo adicional.</a:t>
            </a:r>
          </a:p>
          <a:p>
            <a:pPr marL="285750" indent="-285750">
              <a:buFont typeface="Arial" panose="020B0604020202020204" pitchFamily="34" charset="0"/>
              <a:buChar char="•"/>
            </a:pPr>
            <a:r>
              <a:rPr lang="es-ES" sz="1400" dirty="0">
                <a:latin typeface="+mj-lt"/>
              </a:rPr>
              <a:t>Cheque de Gerencia; dirigido a Orange </a:t>
            </a:r>
            <a:r>
              <a:rPr lang="es-ES" sz="1400" dirty="0" err="1">
                <a:latin typeface="+mj-lt"/>
              </a:rPr>
              <a:t>Travel</a:t>
            </a:r>
            <a:r>
              <a:rPr lang="es-ES" sz="1400" dirty="0">
                <a:latin typeface="+mj-lt"/>
              </a:rPr>
              <a:t> S.A.S.</a:t>
            </a:r>
          </a:p>
        </p:txBody>
      </p:sp>
    </p:spTree>
    <p:extLst>
      <p:ext uri="{BB962C8B-B14F-4D97-AF65-F5344CB8AC3E}">
        <p14:creationId xmlns:p14="http://schemas.microsoft.com/office/powerpoint/2010/main" val="342194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5404836" y="62545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607846" y="1818271"/>
            <a:ext cx="7117307" cy="3508653"/>
          </a:xfrm>
          <a:prstGeom prst="rect">
            <a:avLst/>
          </a:prstGeom>
        </p:spPr>
        <p:txBody>
          <a:bodyPr wrap="square">
            <a:spAutoFit/>
          </a:bodyPr>
          <a:lstStyle/>
          <a:p>
            <a:r>
              <a:rPr lang="es-CO" b="1" dirty="0"/>
              <a:t>TARIFAS SUJETAS  A COMBIOS  POR DISPONIBILIDAD   DE CUPOS AEREOS  Y CABINAS  Y  PUEDEN PRESENTAR ALGUN TIPO DE INCREMENTO</a:t>
            </a:r>
            <a:endParaRPr lang="es-CO" dirty="0"/>
          </a:p>
          <a:p>
            <a:r>
              <a:rPr lang="es-CO" b="1" dirty="0"/>
              <a:t> </a:t>
            </a:r>
            <a:endParaRPr lang="es-CO" dirty="0"/>
          </a:p>
          <a:p>
            <a:r>
              <a:rPr lang="es-CO" dirty="0">
                <a:solidFill>
                  <a:schemeClr val="accent6">
                    <a:lumMod val="75000"/>
                  </a:schemeClr>
                </a:solidFill>
              </a:rPr>
              <a:t>La explotación y el abuso sexual de menores de edad en el país, se constituyen una práctica ilegal que acarrea sanciones, de acuerdo con el artículo 16 de la ley 679 de agosto 03 de 2.001</a:t>
            </a:r>
          </a:p>
          <a:p>
            <a:endParaRPr lang="es-CO" dirty="0"/>
          </a:p>
          <a:p>
            <a:endParaRPr lang="es-CO" dirty="0"/>
          </a:p>
          <a:p>
            <a:pPr algn="r"/>
            <a:r>
              <a:rPr lang="es-CO" sz="6000" dirty="0" smtClean="0">
                <a:solidFill>
                  <a:schemeClr val="accent6">
                    <a:lumMod val="75000"/>
                  </a:schemeClr>
                </a:solidFill>
              </a:rPr>
              <a:t>GRACIAS</a:t>
            </a:r>
            <a:endParaRPr lang="es-CO" dirty="0">
              <a:solidFill>
                <a:schemeClr val="accent6">
                  <a:lumMod val="75000"/>
                </a:schemeClr>
              </a:solidFill>
            </a:endParaRPr>
          </a:p>
        </p:txBody>
      </p:sp>
      <p:sp>
        <p:nvSpPr>
          <p:cNvPr id="6"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spTree>
    <p:extLst>
      <p:ext uri="{BB962C8B-B14F-4D97-AF65-F5344CB8AC3E}">
        <p14:creationId xmlns:p14="http://schemas.microsoft.com/office/powerpoint/2010/main" val="364219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5160" t="26393" r="9332" b="42718"/>
          <a:stretch/>
        </p:blipFill>
        <p:spPr>
          <a:xfrm>
            <a:off x="5965783" y="801053"/>
            <a:ext cx="2884580" cy="805237"/>
          </a:xfrm>
          <a:prstGeom prst="rect">
            <a:avLst/>
          </a:prstGeom>
        </p:spPr>
      </p:pic>
      <p:sp>
        <p:nvSpPr>
          <p:cNvPr id="6"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sp>
        <p:nvSpPr>
          <p:cNvPr id="9" name="Rectangle 7"/>
          <p:cNvSpPr>
            <a:spLocks noChangeArrowheads="1"/>
          </p:cNvSpPr>
          <p:nvPr/>
        </p:nvSpPr>
        <p:spPr bwMode="auto">
          <a:xfrm>
            <a:off x="530844" y="1510722"/>
            <a:ext cx="777716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O" b="1" dirty="0">
                <a:solidFill>
                  <a:srgbClr val="003300"/>
                </a:solidFill>
                <a:latin typeface="Calibri" pitchFamily="34" charset="0"/>
              </a:rPr>
              <a:t>ORGANIZA: </a:t>
            </a:r>
          </a:p>
          <a:p>
            <a:pPr algn="ctr"/>
            <a:r>
              <a:rPr lang="es-CO" b="1" dirty="0">
                <a:solidFill>
                  <a:srgbClr val="003300"/>
                </a:solidFill>
                <a:latin typeface="Calibri" pitchFamily="34" charset="0"/>
              </a:rPr>
              <a:t>PROGRAMA DE </a:t>
            </a:r>
            <a:r>
              <a:rPr lang="es-CO" b="1" dirty="0" smtClean="0">
                <a:solidFill>
                  <a:srgbClr val="003300"/>
                </a:solidFill>
                <a:latin typeface="Calibri" pitchFamily="34" charset="0"/>
              </a:rPr>
              <a:t>ADMINISTRACION TURISTICA Y HOTELERA </a:t>
            </a:r>
          </a:p>
          <a:p>
            <a:pPr algn="ctr"/>
            <a:r>
              <a:rPr lang="es-CO" b="1" dirty="0" smtClean="0">
                <a:solidFill>
                  <a:srgbClr val="003300"/>
                </a:solidFill>
                <a:latin typeface="Calibri" pitchFamily="34" charset="0"/>
              </a:rPr>
              <a:t>VICERRECTORIA </a:t>
            </a:r>
            <a:r>
              <a:rPr lang="es-CO" b="1" dirty="0">
                <a:solidFill>
                  <a:srgbClr val="003300"/>
                </a:solidFill>
                <a:latin typeface="Calibri" pitchFamily="34" charset="0"/>
              </a:rPr>
              <a:t>DE RELACIONES INTERNACIONALES</a:t>
            </a:r>
          </a:p>
          <a:p>
            <a:pPr algn="ctr"/>
            <a:endParaRPr lang="es-CO" b="1" dirty="0">
              <a:solidFill>
                <a:srgbClr val="003300"/>
              </a:solidFill>
              <a:latin typeface="Calibri" pitchFamily="34" charset="0"/>
            </a:endParaRPr>
          </a:p>
          <a:p>
            <a:pPr algn="ctr"/>
            <a:r>
              <a:rPr lang="es-CO" b="1" dirty="0">
                <a:solidFill>
                  <a:srgbClr val="003300"/>
                </a:solidFill>
                <a:latin typeface="Calibri" pitchFamily="34" charset="0"/>
              </a:rPr>
              <a:t> INFORMES: </a:t>
            </a:r>
          </a:p>
          <a:p>
            <a:pPr algn="ctr"/>
            <a:r>
              <a:rPr lang="es-CO" b="1" dirty="0" smtClean="0">
                <a:solidFill>
                  <a:srgbClr val="003300"/>
                </a:solidFill>
                <a:latin typeface="Calibri" pitchFamily="34" charset="0"/>
              </a:rPr>
              <a:t>VICERRECTORIA </a:t>
            </a:r>
            <a:r>
              <a:rPr lang="es-CO" b="1" dirty="0">
                <a:solidFill>
                  <a:srgbClr val="003300"/>
                </a:solidFill>
                <a:latin typeface="Calibri" pitchFamily="34" charset="0"/>
              </a:rPr>
              <a:t>DE RELACIONES INTERNACIONALES</a:t>
            </a:r>
          </a:p>
          <a:p>
            <a:pPr algn="ctr"/>
            <a:r>
              <a:rPr lang="es-CO" b="1" dirty="0">
                <a:solidFill>
                  <a:srgbClr val="003300"/>
                </a:solidFill>
                <a:latin typeface="Calibri" pitchFamily="34" charset="0"/>
              </a:rPr>
              <a:t>Correo </a:t>
            </a:r>
            <a:r>
              <a:rPr lang="es-CO" b="1" dirty="0" smtClean="0">
                <a:solidFill>
                  <a:srgbClr val="003300"/>
                </a:solidFill>
                <a:latin typeface="Calibri" pitchFamily="34" charset="0"/>
              </a:rPr>
              <a:t>electrónico </a:t>
            </a:r>
            <a:r>
              <a:rPr lang="es-CO" dirty="0">
                <a:solidFill>
                  <a:srgbClr val="003300"/>
                </a:solidFill>
                <a:latin typeface="Calibri" pitchFamily="34" charset="0"/>
                <a:hlinkClick r:id="rId4"/>
              </a:rPr>
              <a:t>internacionalizacion@cun.edu.co</a:t>
            </a:r>
            <a:r>
              <a:rPr lang="es-CO" dirty="0">
                <a:solidFill>
                  <a:srgbClr val="003300"/>
                </a:solidFill>
                <a:latin typeface="Calibri" pitchFamily="34" charset="0"/>
              </a:rPr>
              <a:t> </a:t>
            </a:r>
          </a:p>
          <a:p>
            <a:pPr algn="ctr"/>
            <a:r>
              <a:rPr lang="es-CO" dirty="0">
                <a:solidFill>
                  <a:srgbClr val="003300"/>
                </a:solidFill>
                <a:latin typeface="Calibri" pitchFamily="34" charset="0"/>
              </a:rPr>
              <a:t>Contacto: (1) 381 3122 Ext. 1118 –1177-1174 </a:t>
            </a:r>
            <a:endParaRPr lang="es-CO" dirty="0" smtClean="0">
              <a:solidFill>
                <a:srgbClr val="003300"/>
              </a:solidFill>
              <a:latin typeface="Calibri" pitchFamily="34" charset="0"/>
            </a:endParaRPr>
          </a:p>
          <a:p>
            <a:pPr algn="ctr"/>
            <a:r>
              <a:rPr lang="es-CO" b="1" dirty="0">
                <a:solidFill>
                  <a:srgbClr val="003300"/>
                </a:solidFill>
                <a:latin typeface="Calibri" pitchFamily="34" charset="0"/>
              </a:rPr>
              <a:t>Dirección</a:t>
            </a:r>
            <a:r>
              <a:rPr lang="es-CO" dirty="0">
                <a:solidFill>
                  <a:srgbClr val="003300"/>
                </a:solidFill>
                <a:latin typeface="Calibri" pitchFamily="34" charset="0"/>
              </a:rPr>
              <a:t>: Calle 12 B # 4-79</a:t>
            </a:r>
          </a:p>
          <a:p>
            <a:pPr algn="ctr"/>
            <a:endParaRPr lang="es-CO" dirty="0" smtClean="0">
              <a:solidFill>
                <a:srgbClr val="003300"/>
              </a:solidFill>
              <a:latin typeface="Calibri" pitchFamily="34" charset="0"/>
            </a:endParaRPr>
          </a:p>
          <a:p>
            <a:pPr algn="ctr"/>
            <a:r>
              <a:rPr lang="es-CO" b="1" dirty="0" smtClean="0">
                <a:solidFill>
                  <a:srgbClr val="003300"/>
                </a:solidFill>
                <a:latin typeface="Calibri" pitchFamily="34" charset="0"/>
              </a:rPr>
              <a:t>ORANGE TRAVEL </a:t>
            </a:r>
          </a:p>
          <a:p>
            <a:pPr algn="ctr"/>
            <a:r>
              <a:rPr lang="es-CO" b="1" dirty="0" smtClean="0">
                <a:solidFill>
                  <a:srgbClr val="003300"/>
                </a:solidFill>
                <a:latin typeface="Calibri" pitchFamily="34" charset="0"/>
              </a:rPr>
              <a:t>Correo </a:t>
            </a:r>
            <a:r>
              <a:rPr lang="es-CO" b="1" dirty="0">
                <a:solidFill>
                  <a:srgbClr val="003300"/>
                </a:solidFill>
                <a:latin typeface="Calibri" pitchFamily="34" charset="0"/>
              </a:rPr>
              <a:t>e</a:t>
            </a:r>
            <a:r>
              <a:rPr lang="es-CO" b="1" dirty="0" smtClean="0">
                <a:solidFill>
                  <a:srgbClr val="003300"/>
                </a:solidFill>
                <a:latin typeface="Calibri" pitchFamily="34" charset="0"/>
              </a:rPr>
              <a:t>lectrónico </a:t>
            </a:r>
            <a:r>
              <a:rPr lang="es-CO" dirty="0">
                <a:solidFill>
                  <a:srgbClr val="003300"/>
                </a:solidFill>
                <a:latin typeface="Calibri" pitchFamily="34" charset="0"/>
              </a:rPr>
              <a:t>: </a:t>
            </a:r>
            <a:r>
              <a:rPr lang="es-CO" dirty="0">
                <a:solidFill>
                  <a:srgbClr val="003300"/>
                </a:solidFill>
                <a:latin typeface="Calibri" pitchFamily="34" charset="0"/>
                <a:hlinkClick r:id="rId5"/>
              </a:rPr>
              <a:t>reservasorangetravel@gmail.com</a:t>
            </a:r>
            <a:endParaRPr lang="es-CO" dirty="0">
              <a:solidFill>
                <a:srgbClr val="003300"/>
              </a:solidFill>
              <a:latin typeface="Calibri" pitchFamily="34" charset="0"/>
            </a:endParaRPr>
          </a:p>
          <a:p>
            <a:pPr algn="ctr"/>
            <a:r>
              <a:rPr lang="es-CO" dirty="0" smtClean="0">
                <a:solidFill>
                  <a:srgbClr val="003300"/>
                </a:solidFill>
                <a:latin typeface="Calibri" pitchFamily="34" charset="0"/>
              </a:rPr>
              <a:t>Contacto: (57 1) 3813222 Ext. 1274</a:t>
            </a:r>
          </a:p>
          <a:p>
            <a:pPr algn="ctr"/>
            <a:r>
              <a:rPr lang="es-CO" dirty="0" smtClean="0">
                <a:solidFill>
                  <a:srgbClr val="003300"/>
                </a:solidFill>
                <a:latin typeface="Calibri" pitchFamily="34" charset="0"/>
              </a:rPr>
              <a:t>Móvil: (57) 315 8895068</a:t>
            </a:r>
          </a:p>
          <a:p>
            <a:pPr algn="ctr"/>
            <a:r>
              <a:rPr lang="es-CO" b="1" dirty="0">
                <a:solidFill>
                  <a:srgbClr val="003300"/>
                </a:solidFill>
                <a:latin typeface="Calibri" pitchFamily="34" charset="0"/>
              </a:rPr>
              <a:t>Dirección</a:t>
            </a:r>
            <a:r>
              <a:rPr lang="es-CO" dirty="0">
                <a:solidFill>
                  <a:srgbClr val="003300"/>
                </a:solidFill>
                <a:latin typeface="Calibri" pitchFamily="34" charset="0"/>
              </a:rPr>
              <a:t>: Calle 12 B # 4-79</a:t>
            </a:r>
          </a:p>
          <a:p>
            <a:pPr algn="ctr"/>
            <a:endParaRPr lang="es-CO" dirty="0" smtClean="0">
              <a:solidFill>
                <a:srgbClr val="003300"/>
              </a:solidFill>
              <a:latin typeface="Calibri" pitchFamily="34" charset="0"/>
            </a:endParaRPr>
          </a:p>
          <a:p>
            <a:pPr algn="ctr"/>
            <a:endParaRPr lang="es-CO" dirty="0" smtClean="0">
              <a:solidFill>
                <a:srgbClr val="003300"/>
              </a:solidFill>
              <a:latin typeface="Calibri" pitchFamily="34" charset="0"/>
            </a:endParaRPr>
          </a:p>
          <a:p>
            <a:pPr algn="ctr"/>
            <a:endParaRPr lang="es-CO" dirty="0">
              <a:solidFill>
                <a:srgbClr val="003300"/>
              </a:solidFill>
              <a:latin typeface="Calibri" pitchFamily="34" charset="0"/>
            </a:endParaRPr>
          </a:p>
          <a:p>
            <a:pPr algn="ctr"/>
            <a:endParaRPr lang="es-CO" dirty="0" smtClean="0">
              <a:solidFill>
                <a:srgbClr val="003300"/>
              </a:solidFill>
              <a:latin typeface="Calibri" pitchFamily="34" charset="0"/>
            </a:endParaRPr>
          </a:p>
          <a:p>
            <a:pPr algn="ctr"/>
            <a:endParaRPr lang="es-CO" dirty="0">
              <a:solidFill>
                <a:srgbClr val="003300"/>
              </a:solidFill>
              <a:latin typeface="Calibri" pitchFamily="34" charset="0"/>
            </a:endParaRPr>
          </a:p>
          <a:p>
            <a:pPr algn="ctr"/>
            <a:endParaRPr lang="es-CO" dirty="0">
              <a:solidFill>
                <a:srgbClr val="003300"/>
              </a:solidFill>
              <a:latin typeface="Calibri" pitchFamily="34" charset="0"/>
            </a:endParaRPr>
          </a:p>
          <a:p>
            <a:pPr algn="ctr"/>
            <a:r>
              <a:rPr lang="es-CO" b="1" dirty="0" smtClean="0">
                <a:latin typeface="Calibri" pitchFamily="34" charset="0"/>
              </a:rPr>
              <a:t>  </a:t>
            </a:r>
            <a:endParaRPr lang="es-CO" b="1" dirty="0">
              <a:latin typeface="Calibri" pitchFamily="34" charset="0"/>
            </a:endParaRPr>
          </a:p>
        </p:txBody>
      </p:sp>
    </p:spTree>
    <p:extLst>
      <p:ext uri="{BB962C8B-B14F-4D97-AF65-F5344CB8AC3E}">
        <p14:creationId xmlns:p14="http://schemas.microsoft.com/office/powerpoint/2010/main" val="164336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2 CuadroTexto"/>
          <p:cNvSpPr txBox="1">
            <a:spLocks noGrp="1"/>
          </p:cNvSpPr>
          <p:nvPr>
            <p:ph type="ctrTitle"/>
          </p:nvPr>
        </p:nvSpPr>
        <p:spPr>
          <a:xfrm>
            <a:off x="1470433" y="690427"/>
            <a:ext cx="6913172" cy="2369880"/>
          </a:xfrm>
          <a:prstGeom prst="rect">
            <a:avLst/>
          </a:prstGeom>
          <a:noFill/>
        </p:spPr>
        <p:txBody>
          <a:bodyPr wrap="square" rtlCol="0">
            <a:spAutoFit/>
          </a:bodyPr>
          <a:lstStyle/>
          <a:p>
            <a:r>
              <a:rPr lang="es-ES" sz="3600" b="1" dirty="0" smtClean="0">
                <a:solidFill>
                  <a:srgbClr val="036837"/>
                </a:solidFill>
                <a:latin typeface="Gill Sans MT"/>
                <a:cs typeface="Gill Sans MT"/>
              </a:rPr>
              <a:t>MOVILIZACION ACADEMICA PERU 2016COMO OPCIÓN DE GRADO I, II O III.</a:t>
            </a:r>
            <a:r>
              <a:rPr lang="es-ES" sz="4000" b="1" dirty="0" smtClean="0">
                <a:solidFill>
                  <a:srgbClr val="036837"/>
                </a:solidFill>
                <a:latin typeface="Gill Sans MT"/>
                <a:cs typeface="Gill Sans MT"/>
              </a:rPr>
              <a:t/>
            </a:r>
            <a:br>
              <a:rPr lang="es-ES" sz="4000" b="1" dirty="0" smtClean="0">
                <a:solidFill>
                  <a:srgbClr val="036837"/>
                </a:solidFill>
                <a:latin typeface="Gill Sans MT"/>
                <a:cs typeface="Gill Sans MT"/>
              </a:rPr>
            </a:br>
            <a:endParaRPr lang="es-ES" sz="4000" b="1" dirty="0">
              <a:solidFill>
                <a:srgbClr val="036837"/>
              </a:solidFill>
              <a:latin typeface="Gill Sans MT"/>
              <a:cs typeface="Gill Sans MT"/>
            </a:endParaRPr>
          </a:p>
        </p:txBody>
      </p:sp>
      <p:sp>
        <p:nvSpPr>
          <p:cNvPr id="2" name="1 CuadroTexto"/>
          <p:cNvSpPr txBox="1"/>
          <p:nvPr/>
        </p:nvSpPr>
        <p:spPr>
          <a:xfrm>
            <a:off x="4826000" y="3175000"/>
            <a:ext cx="4572000" cy="307777"/>
          </a:xfrm>
          <a:prstGeom prst="rect">
            <a:avLst/>
          </a:prstGeom>
          <a:noFill/>
        </p:spPr>
        <p:txBody>
          <a:bodyPr wrap="square" rtlCol="0">
            <a:spAutoFit/>
          </a:bodyPr>
          <a:lstStyle/>
          <a:p>
            <a:r>
              <a:rPr lang="es-CO" sz="1400" b="1" dirty="0" smtClean="0">
                <a:latin typeface="Gill Sans"/>
              </a:rPr>
              <a:t>MAYO 29 A  JUNIO 05 DE 2016</a:t>
            </a:r>
            <a:endParaRPr lang="es-CO" sz="1400" b="1" dirty="0">
              <a:latin typeface="Gill Sans"/>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76200" y="3316188"/>
            <a:ext cx="4127322" cy="106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98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869950" y="1058069"/>
            <a:ext cx="8569325" cy="647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CO" u="sng" dirty="0" smtClean="0"/>
              <a:t>REQUISITOS</a:t>
            </a:r>
            <a:endParaRPr lang="es-CO" dirty="0"/>
          </a:p>
        </p:txBody>
      </p:sp>
      <p:sp>
        <p:nvSpPr>
          <p:cNvPr id="10"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5506057" y="6826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797650" y="1261507"/>
            <a:ext cx="4333908" cy="1785104"/>
          </a:xfrm>
          <a:prstGeom prst="rect">
            <a:avLst/>
          </a:prstGeom>
        </p:spPr>
        <p:txBody>
          <a:bodyPr wrap="square">
            <a:spAutoFit/>
          </a:bodyPr>
          <a:lstStyle/>
          <a:p>
            <a:endParaRPr lang="es-CO" sz="2000" dirty="0">
              <a:solidFill>
                <a:srgbClr val="000000"/>
              </a:solidFill>
              <a:latin typeface="Symbol" panose="05050102010706020507" pitchFamily="18" charset="2"/>
            </a:endParaRPr>
          </a:p>
          <a:p>
            <a:pPr marL="285750" indent="-285750">
              <a:buFont typeface="Arial" panose="020B0604020202020204" pitchFamily="34" charset="0"/>
              <a:buChar char="•"/>
            </a:pPr>
            <a:r>
              <a:rPr lang="es-CO" dirty="0" smtClean="0">
                <a:solidFill>
                  <a:srgbClr val="000000"/>
                </a:solidFill>
                <a:latin typeface="Calibri" panose="020F0502020204030204" pitchFamily="34" charset="0"/>
              </a:rPr>
              <a:t>Contar con un promedio igual o superior a 3.5 (Acumulado carrera)</a:t>
            </a:r>
          </a:p>
          <a:p>
            <a:pPr marL="285750" indent="-285750">
              <a:buFont typeface="Arial" panose="020B0604020202020204" pitchFamily="34" charset="0"/>
              <a:buChar char="•"/>
            </a:pPr>
            <a:r>
              <a:rPr lang="es-CO" dirty="0" smtClean="0">
                <a:solidFill>
                  <a:srgbClr val="000000"/>
                </a:solidFill>
                <a:latin typeface="Calibri" panose="020F0502020204030204" pitchFamily="34" charset="0"/>
              </a:rPr>
              <a:t>Estar cursando entre segundo y décimo semestre </a:t>
            </a:r>
          </a:p>
          <a:p>
            <a:pPr marL="285750" indent="-285750">
              <a:buFont typeface="Arial" panose="020B0604020202020204" pitchFamily="34" charset="0"/>
              <a:buChar char="•"/>
            </a:pPr>
            <a:r>
              <a:rPr lang="es-CO" dirty="0" smtClean="0">
                <a:solidFill>
                  <a:srgbClr val="000000"/>
                </a:solidFill>
                <a:latin typeface="Calibri" panose="020F0502020204030204" pitchFamily="34" charset="0"/>
              </a:rPr>
              <a:t>No tener sanciones disciplinarias  </a:t>
            </a:r>
            <a:endParaRPr lang="es-CO" dirty="0">
              <a:solidFill>
                <a:srgbClr val="000000"/>
              </a:solidFill>
              <a:latin typeface="Calibri" panose="020F0502020204030204"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740" y="3379657"/>
            <a:ext cx="4090736" cy="230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72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9"/>
          <p:cNvSpPr>
            <a:spLocks noGrp="1" noChangeArrowheads="1"/>
          </p:cNvSpPr>
          <p:nvPr/>
        </p:nvSpPr>
        <p:spPr bwMode="auto">
          <a:xfrm>
            <a:off x="285720" y="714356"/>
            <a:ext cx="8569325" cy="647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ES_tradnl" dirty="0" smtClean="0">
                <a:latin typeface="Gill Sans"/>
                <a:cs typeface="Gill Sans"/>
              </a:rPr>
              <a:t>ITINERARIO</a:t>
            </a:r>
            <a:endParaRPr lang="es-ES" dirty="0">
              <a:latin typeface="Gill Sans"/>
              <a:cs typeface="Gill Sans"/>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5861390" y="236765"/>
            <a:ext cx="3109356" cy="80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graphicFrame>
        <p:nvGraphicFramePr>
          <p:cNvPr id="17" name="16 Tabla"/>
          <p:cNvGraphicFramePr>
            <a:graphicFrameLocks noGrp="1"/>
          </p:cNvGraphicFramePr>
          <p:nvPr>
            <p:extLst>
              <p:ext uri="{D42A27DB-BD31-4B8C-83A1-F6EECF244321}">
                <p14:modId xmlns:p14="http://schemas.microsoft.com/office/powerpoint/2010/main" val="369312783"/>
              </p:ext>
            </p:extLst>
          </p:nvPr>
        </p:nvGraphicFramePr>
        <p:xfrm>
          <a:off x="719044" y="1055063"/>
          <a:ext cx="7722311" cy="4719479"/>
        </p:xfrm>
        <a:graphic>
          <a:graphicData uri="http://schemas.openxmlformats.org/drawingml/2006/table">
            <a:tbl>
              <a:tblPr>
                <a:tableStyleId>{08FB837D-C827-4EFA-A057-4D05807E0F7C}</a:tableStyleId>
              </a:tblPr>
              <a:tblGrid>
                <a:gridCol w="2047608"/>
                <a:gridCol w="2047608"/>
                <a:gridCol w="1980252"/>
                <a:gridCol w="1646843"/>
              </a:tblGrid>
              <a:tr h="189603">
                <a:tc>
                  <a:txBody>
                    <a:bodyPr/>
                    <a:lstStyle/>
                    <a:p>
                      <a:pPr algn="ctr" rtl="0" fontAlgn="b"/>
                      <a:r>
                        <a:rPr lang="es-ES" sz="1200" b="1" u="none" strike="noStrike" dirty="0">
                          <a:effectLst/>
                        </a:rPr>
                        <a:t>29 DE MAYO</a:t>
                      </a:r>
                      <a:endParaRPr lang="es-ES" sz="1200" b="1" i="0" u="none" strike="noStrike" dirty="0">
                        <a:solidFill>
                          <a:srgbClr val="000000"/>
                        </a:solidFill>
                        <a:effectLst/>
                        <a:latin typeface="+mn-lt"/>
                      </a:endParaRPr>
                    </a:p>
                  </a:txBody>
                  <a:tcPr marL="7347" marR="7347" marT="7347" marB="0" anchor="b">
                    <a:solidFill>
                      <a:schemeClr val="accent6">
                        <a:lumMod val="75000"/>
                      </a:schemeClr>
                    </a:solidFill>
                  </a:tcPr>
                </a:tc>
                <a:tc>
                  <a:txBody>
                    <a:bodyPr/>
                    <a:lstStyle/>
                    <a:p>
                      <a:pPr algn="ctr" rtl="0" fontAlgn="b"/>
                      <a:r>
                        <a:rPr lang="es-ES" sz="1200" b="1" u="none" strike="noStrike" dirty="0">
                          <a:effectLst/>
                        </a:rPr>
                        <a:t>30 DE MAYO</a:t>
                      </a:r>
                      <a:endParaRPr lang="es-ES" sz="1200" b="1" i="0" u="none" strike="noStrike" dirty="0">
                        <a:solidFill>
                          <a:srgbClr val="000000"/>
                        </a:solidFill>
                        <a:effectLst/>
                        <a:latin typeface="+mn-lt"/>
                      </a:endParaRPr>
                    </a:p>
                  </a:txBody>
                  <a:tcPr marL="7347" marR="7347" marT="7347" marB="0" anchor="b">
                    <a:solidFill>
                      <a:schemeClr val="accent6">
                        <a:lumMod val="75000"/>
                      </a:schemeClr>
                    </a:solidFill>
                  </a:tcPr>
                </a:tc>
                <a:tc>
                  <a:txBody>
                    <a:bodyPr/>
                    <a:lstStyle/>
                    <a:p>
                      <a:pPr algn="ctr" rtl="0" fontAlgn="b"/>
                      <a:r>
                        <a:rPr lang="es-ES" sz="1200" b="1" u="none" strike="noStrike" dirty="0">
                          <a:effectLst/>
                        </a:rPr>
                        <a:t>31 DE MAYO</a:t>
                      </a:r>
                      <a:endParaRPr lang="es-ES" sz="1200" b="1" i="0" u="none" strike="noStrike" dirty="0">
                        <a:solidFill>
                          <a:srgbClr val="000000"/>
                        </a:solidFill>
                        <a:effectLst/>
                        <a:latin typeface="+mn-lt"/>
                      </a:endParaRPr>
                    </a:p>
                  </a:txBody>
                  <a:tcPr marL="7347" marR="7347" marT="7347" marB="0" anchor="b">
                    <a:solidFill>
                      <a:schemeClr val="accent6">
                        <a:lumMod val="75000"/>
                      </a:schemeClr>
                    </a:solidFill>
                  </a:tcPr>
                </a:tc>
                <a:tc>
                  <a:txBody>
                    <a:bodyPr/>
                    <a:lstStyle/>
                    <a:p>
                      <a:pPr algn="ctr" rtl="0" fontAlgn="b"/>
                      <a:r>
                        <a:rPr lang="es-ES" sz="1200" b="1" u="none" strike="noStrike" dirty="0">
                          <a:effectLst/>
                        </a:rPr>
                        <a:t>01 DE JUNIO</a:t>
                      </a:r>
                      <a:endParaRPr lang="es-ES" sz="1200" b="1" i="0" u="none" strike="noStrike" dirty="0">
                        <a:solidFill>
                          <a:srgbClr val="000000"/>
                        </a:solidFill>
                        <a:effectLst/>
                        <a:latin typeface="+mn-lt"/>
                      </a:endParaRPr>
                    </a:p>
                  </a:txBody>
                  <a:tcPr marL="7347" marR="7347" marT="7347" marB="0" anchor="b">
                    <a:solidFill>
                      <a:schemeClr val="accent6">
                        <a:lumMod val="75000"/>
                      </a:schemeClr>
                    </a:solidFill>
                  </a:tcPr>
                </a:tc>
              </a:tr>
              <a:tr h="183094">
                <a:tc rowSpan="2">
                  <a:txBody>
                    <a:bodyPr/>
                    <a:lstStyle/>
                    <a:p>
                      <a:pPr algn="ctr" rtl="0" fontAlgn="ctr"/>
                      <a:r>
                        <a:rPr lang="es-ES" sz="1200" b="1" u="none" strike="noStrike" dirty="0">
                          <a:effectLst/>
                        </a:rPr>
                        <a:t>Inicio de viaje 2:00</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Desayuno  Hotel   </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a:effectLst/>
                        </a:rPr>
                        <a:t>Desayuno  Hotel   </a:t>
                      </a:r>
                      <a:endParaRPr lang="es-ES" sz="1200" b="1" i="0" u="none" strike="noStrike">
                        <a:solidFill>
                          <a:srgbClr val="000000"/>
                        </a:solidFill>
                        <a:effectLst/>
                        <a:latin typeface="+mn-lt"/>
                      </a:endParaRPr>
                    </a:p>
                  </a:txBody>
                  <a:tcPr marL="7347" marR="7347" marT="7347" marB="0" anchor="ctr"/>
                </a:tc>
                <a:tc rowSpan="2">
                  <a:txBody>
                    <a:bodyPr/>
                    <a:lstStyle/>
                    <a:p>
                      <a:pPr algn="ctr" rtl="0" fontAlgn="ctr"/>
                      <a:r>
                        <a:rPr lang="es-ES" sz="1200" b="1" u="none" strike="noStrike" dirty="0" err="1">
                          <a:effectLst/>
                        </a:rPr>
                        <a:t>Check-out</a:t>
                      </a:r>
                      <a:r>
                        <a:rPr lang="es-ES" sz="1200" b="1" u="none" strike="noStrike" dirty="0">
                          <a:effectLst/>
                        </a:rPr>
                        <a:t>  Hotel  </a:t>
                      </a:r>
                      <a:endParaRPr lang="es-ES" sz="1200" b="1" u="none" strike="noStrike" dirty="0" smtClean="0">
                        <a:effectLst/>
                      </a:endParaRPr>
                    </a:p>
                    <a:p>
                      <a:pPr algn="ctr" rtl="0" fontAlgn="ctr"/>
                      <a:r>
                        <a:rPr lang="es-ES" sz="1200" b="1" u="none" strike="noStrike" dirty="0" smtClean="0">
                          <a:effectLst/>
                        </a:rPr>
                        <a:t>       </a:t>
                      </a:r>
                      <a:r>
                        <a:rPr lang="es-ES" sz="1200" b="1" u="none" strike="noStrike" dirty="0">
                          <a:effectLst/>
                        </a:rPr>
                        <a:t>06:00</a:t>
                      </a:r>
                      <a:endParaRPr lang="es-ES" sz="1200" b="1" i="0" u="none" strike="noStrike" dirty="0">
                        <a:solidFill>
                          <a:srgbClr val="000000"/>
                        </a:solidFill>
                        <a:effectLst/>
                        <a:latin typeface="+mn-lt"/>
                      </a:endParaRPr>
                    </a:p>
                  </a:txBody>
                  <a:tcPr marL="7347" marR="7347" marT="7347" marB="0" anchor="ctr"/>
                </a:tc>
              </a:tr>
              <a:tr h="183094">
                <a:tc vMerge="1">
                  <a:txBody>
                    <a:bodyPr/>
                    <a:lstStyle/>
                    <a:p>
                      <a:endParaRPr lang="es-ES"/>
                    </a:p>
                  </a:txBody>
                  <a:tcPr/>
                </a:tc>
                <a:tc>
                  <a:txBody>
                    <a:bodyPr/>
                    <a:lstStyle/>
                    <a:p>
                      <a:pPr algn="ctr" rtl="0" fontAlgn="ctr"/>
                      <a:r>
                        <a:rPr lang="es-ES" sz="1200" b="1" u="none" strike="noStrike" dirty="0">
                          <a:effectLst/>
                        </a:rPr>
                        <a:t>      07:00 </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      07:00 </a:t>
                      </a:r>
                      <a:endParaRPr lang="es-ES" sz="1200" b="1" i="0" u="none" strike="noStrike" dirty="0">
                        <a:solidFill>
                          <a:srgbClr val="000000"/>
                        </a:solidFill>
                        <a:effectLst/>
                        <a:latin typeface="+mn-lt"/>
                      </a:endParaRPr>
                    </a:p>
                  </a:txBody>
                  <a:tcPr marL="7347" marR="7347" marT="7347" marB="0" anchor="ctr"/>
                </a:tc>
                <a:tc vMerge="1">
                  <a:txBody>
                    <a:bodyPr/>
                    <a:lstStyle/>
                    <a:p>
                      <a:endParaRPr lang="es-ES"/>
                    </a:p>
                  </a:txBody>
                  <a:tcPr/>
                </a:tc>
              </a:tr>
              <a:tr h="455282">
                <a:tc>
                  <a:txBody>
                    <a:bodyPr/>
                    <a:lstStyle/>
                    <a:p>
                      <a:pPr algn="ctr" rtl="0" fontAlgn="ctr"/>
                      <a:r>
                        <a:rPr lang="es-ES" sz="1200" b="1" u="none" strike="noStrike" dirty="0">
                          <a:effectLst/>
                        </a:rPr>
                        <a:t>Registro  Aeropuerto 02:15</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Traslados Hotel Clase Turista- Universidad Ricardo Palma</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Traslados Hotel Clase Turista- Universidad Ricardo Palma</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Traslados Hotel - Aeropuerto 06:30 </a:t>
                      </a:r>
                      <a:endParaRPr lang="es-ES" sz="1200" b="1" i="0" u="none" strike="noStrike" dirty="0">
                        <a:solidFill>
                          <a:srgbClr val="000000"/>
                        </a:solidFill>
                        <a:effectLst/>
                        <a:latin typeface="+mn-lt"/>
                      </a:endParaRPr>
                    </a:p>
                  </a:txBody>
                  <a:tcPr marL="7347" marR="7347" marT="7347" marB="0" anchor="ctr"/>
                </a:tc>
              </a:tr>
              <a:tr h="535139">
                <a:tc>
                  <a:txBody>
                    <a:bodyPr/>
                    <a:lstStyle/>
                    <a:p>
                      <a:pPr algn="ctr" rtl="0" fontAlgn="t"/>
                      <a:r>
                        <a:rPr lang="es-ES" sz="1200" b="1" u="none" strike="noStrike">
                          <a:effectLst/>
                        </a:rPr>
                        <a:t>Vuelo BOG-LIM 04:15 -07:20</a:t>
                      </a:r>
                      <a:endParaRPr lang="es-ES" sz="1200" b="1" i="0" u="none" strike="noStrike">
                        <a:solidFill>
                          <a:srgbClr val="000000"/>
                        </a:solidFill>
                        <a:effectLst/>
                        <a:latin typeface="+mn-lt"/>
                      </a:endParaRPr>
                    </a:p>
                  </a:txBody>
                  <a:tcPr marL="7347" marR="7347" marT="7347" marB="0"/>
                </a:tc>
                <a:tc>
                  <a:txBody>
                    <a:bodyPr/>
                    <a:lstStyle/>
                    <a:p>
                      <a:pPr algn="ctr" rtl="0" fontAlgn="t"/>
                      <a:r>
                        <a:rPr lang="es-ES" sz="1200" b="1" u="none" strike="noStrike" dirty="0">
                          <a:effectLst/>
                        </a:rPr>
                        <a:t>Desarrollo I Seminario De Patrimonio Y Gastronomía 07:30</a:t>
                      </a:r>
                      <a:endParaRPr lang="es-ES" sz="1200" b="1" i="0" u="none" strike="noStrike" dirty="0">
                        <a:solidFill>
                          <a:srgbClr val="000000"/>
                        </a:solidFill>
                        <a:effectLst/>
                        <a:latin typeface="+mn-lt"/>
                      </a:endParaRPr>
                    </a:p>
                  </a:txBody>
                  <a:tcPr marL="7347" marR="7347" marT="7347" marB="0"/>
                </a:tc>
                <a:tc>
                  <a:txBody>
                    <a:bodyPr/>
                    <a:lstStyle/>
                    <a:p>
                      <a:pPr algn="ctr" rtl="0" fontAlgn="t"/>
                      <a:r>
                        <a:rPr lang="es-ES" sz="1200" b="1" u="none" strike="noStrike" dirty="0">
                          <a:effectLst/>
                        </a:rPr>
                        <a:t>Desarrollo I Seminario De Patrimonio Y Gastronomía 07:30</a:t>
                      </a:r>
                      <a:endParaRPr lang="es-ES" sz="1200" b="1" i="0" u="none" strike="noStrike" dirty="0">
                        <a:solidFill>
                          <a:srgbClr val="000000"/>
                        </a:solidFill>
                        <a:effectLst/>
                        <a:latin typeface="+mn-lt"/>
                      </a:endParaRPr>
                    </a:p>
                  </a:txBody>
                  <a:tcPr marL="7347" marR="7347" marT="7347" marB="0"/>
                </a:tc>
                <a:tc>
                  <a:txBody>
                    <a:bodyPr/>
                    <a:lstStyle/>
                    <a:p>
                      <a:pPr algn="ctr" rtl="0" fontAlgn="t"/>
                      <a:r>
                        <a:rPr lang="es-ES" sz="1200" b="1" u="none" strike="noStrike" dirty="0">
                          <a:effectLst/>
                        </a:rPr>
                        <a:t>Registro En El Vuelo  07:00</a:t>
                      </a:r>
                      <a:endParaRPr lang="es-ES" sz="1200" b="1" i="0" u="none" strike="noStrike" dirty="0">
                        <a:solidFill>
                          <a:srgbClr val="000000"/>
                        </a:solidFill>
                        <a:effectLst/>
                        <a:latin typeface="+mn-lt"/>
                      </a:endParaRPr>
                    </a:p>
                  </a:txBody>
                  <a:tcPr marL="7347" marR="7347" marT="7347" marB="0"/>
                </a:tc>
              </a:tr>
              <a:tr h="359116">
                <a:tc>
                  <a:txBody>
                    <a:bodyPr/>
                    <a:lstStyle/>
                    <a:p>
                      <a:pPr algn="ctr" rtl="0" fontAlgn="ctr"/>
                      <a:r>
                        <a:rPr lang="es-ES" sz="1200" b="1" u="none" strike="noStrike">
                          <a:effectLst/>
                        </a:rPr>
                        <a:t>Traslado Aeropuerto- Hotel 08:00</a:t>
                      </a:r>
                      <a:endParaRPr lang="es-ES" sz="1200" b="1" i="0" u="none" strike="noStrike">
                        <a:solidFill>
                          <a:srgbClr val="000000"/>
                        </a:solidFill>
                        <a:effectLst/>
                        <a:latin typeface="+mn-lt"/>
                      </a:endParaRPr>
                    </a:p>
                  </a:txBody>
                  <a:tcPr marL="7347" marR="7347" marT="7347" marB="0" anchor="ctr"/>
                </a:tc>
                <a:tc rowSpan="2">
                  <a:txBody>
                    <a:bodyPr/>
                    <a:lstStyle/>
                    <a:p>
                      <a:pPr algn="ctr" rtl="0" fontAlgn="ctr"/>
                      <a:r>
                        <a:rPr lang="es-ES" sz="1200" b="1" u="none" strike="noStrike" dirty="0">
                          <a:effectLst/>
                        </a:rPr>
                        <a:t>   </a:t>
                      </a:r>
                      <a:r>
                        <a:rPr lang="es-ES" sz="1200" b="1" u="none" strike="noStrike" dirty="0" smtClean="0">
                          <a:effectLst/>
                        </a:rPr>
                        <a:t>Almuerzo                                                                                                 13:02</a:t>
                      </a:r>
                      <a:endParaRPr lang="es-ES" sz="1200" b="1" i="0" u="none" strike="noStrike" dirty="0">
                        <a:solidFill>
                          <a:srgbClr val="000000"/>
                        </a:solidFill>
                        <a:effectLst/>
                        <a:latin typeface="+mn-lt"/>
                      </a:endParaRPr>
                    </a:p>
                  </a:txBody>
                  <a:tcPr marL="7347" marR="7347" marT="7347" marB="0" anchor="ctr"/>
                </a:tc>
                <a:tc rowSpan="2">
                  <a:txBody>
                    <a:bodyPr/>
                    <a:lstStyle/>
                    <a:p>
                      <a:pPr algn="ctr" rtl="0" fontAlgn="ctr"/>
                      <a:r>
                        <a:rPr lang="es-ES" sz="1200" b="1" u="none" strike="noStrike" dirty="0">
                          <a:effectLst/>
                        </a:rPr>
                        <a:t>  </a:t>
                      </a:r>
                      <a:r>
                        <a:rPr lang="es-ES" sz="1200" b="1" u="none" strike="noStrike" dirty="0" smtClean="0">
                          <a:effectLst/>
                        </a:rPr>
                        <a:t>Almuerzo                                             </a:t>
                      </a:r>
                      <a:r>
                        <a:rPr lang="es-ES" sz="1200" b="1" u="none" strike="noStrike" dirty="0">
                          <a:effectLst/>
                        </a:rPr>
                        <a:t>13:02</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a:effectLst/>
                        </a:rPr>
                        <a:t>Vuelo LIM-CUZ 09:00-10:20 </a:t>
                      </a:r>
                      <a:endParaRPr lang="es-ES" sz="1200" b="1" i="0" u="none" strike="noStrike">
                        <a:solidFill>
                          <a:srgbClr val="000000"/>
                        </a:solidFill>
                        <a:effectLst/>
                        <a:latin typeface="+mn-lt"/>
                      </a:endParaRPr>
                    </a:p>
                  </a:txBody>
                  <a:tcPr marL="7347" marR="7347" marT="7347" marB="0" anchor="ctr"/>
                </a:tc>
              </a:tr>
              <a:tr h="711161">
                <a:tc>
                  <a:txBody>
                    <a:bodyPr/>
                    <a:lstStyle/>
                    <a:p>
                      <a:pPr algn="ctr" rtl="0" fontAlgn="ctr"/>
                      <a:r>
                        <a:rPr lang="es-ES" sz="1200" b="1" u="none" strike="noStrike" dirty="0">
                          <a:effectLst/>
                        </a:rPr>
                        <a:t>      Desayuno         19:00             </a:t>
                      </a:r>
                      <a:endParaRPr lang="es-ES" sz="1200" b="1" i="0" u="none" strike="noStrike" dirty="0">
                        <a:solidFill>
                          <a:srgbClr val="000000"/>
                        </a:solidFill>
                        <a:effectLst/>
                        <a:latin typeface="+mn-lt"/>
                      </a:endParaRPr>
                    </a:p>
                  </a:txBody>
                  <a:tcPr marL="7347" marR="7347" marT="7347" marB="0" anchor="ctr"/>
                </a:tc>
                <a:tc vMerge="1">
                  <a:txBody>
                    <a:bodyPr/>
                    <a:lstStyle/>
                    <a:p>
                      <a:endParaRPr lang="es-ES"/>
                    </a:p>
                  </a:txBody>
                  <a:tcPr/>
                </a:tc>
                <a:tc vMerge="1">
                  <a:txBody>
                    <a:bodyPr/>
                    <a:lstStyle/>
                    <a:p>
                      <a:endParaRPr lang="es-ES"/>
                    </a:p>
                  </a:txBody>
                  <a:tcPr/>
                </a:tc>
                <a:tc>
                  <a:txBody>
                    <a:bodyPr/>
                    <a:lstStyle/>
                    <a:p>
                      <a:pPr algn="ctr" rtl="0" fontAlgn="ctr"/>
                      <a:r>
                        <a:rPr lang="es-ES" sz="1200" b="1" u="none" strike="noStrike" dirty="0">
                          <a:effectLst/>
                        </a:rPr>
                        <a:t> Tour Valle Sagrado: Cusco – </a:t>
                      </a:r>
                      <a:r>
                        <a:rPr lang="es-ES" sz="1200" b="1" u="none" strike="noStrike" dirty="0" err="1">
                          <a:effectLst/>
                        </a:rPr>
                        <a:t>Ollantaytambo</a:t>
                      </a:r>
                      <a:r>
                        <a:rPr lang="es-ES" sz="1200" b="1" u="none" strike="noStrike" dirty="0">
                          <a:effectLst/>
                        </a:rPr>
                        <a:t>: Visitaremos Pisac, El Mercado 11:00</a:t>
                      </a:r>
                      <a:endParaRPr lang="es-ES" sz="1200" b="1" i="0" u="none" strike="noStrike" dirty="0">
                        <a:solidFill>
                          <a:srgbClr val="000000"/>
                        </a:solidFill>
                        <a:effectLst/>
                        <a:latin typeface="+mn-lt"/>
                      </a:endParaRPr>
                    </a:p>
                  </a:txBody>
                  <a:tcPr marL="7347" marR="7347" marT="7347" marB="0" anchor="ctr"/>
                </a:tc>
              </a:tr>
              <a:tr h="535139">
                <a:tc>
                  <a:txBody>
                    <a:bodyPr/>
                    <a:lstStyle/>
                    <a:p>
                      <a:pPr algn="ctr" rtl="0" fontAlgn="ctr"/>
                      <a:r>
                        <a:rPr lang="es-ES" sz="1200" b="1" u="none" strike="noStrike">
                          <a:effectLst/>
                        </a:rPr>
                        <a:t>Check-in Hotel      09:30</a:t>
                      </a:r>
                      <a:endParaRPr lang="es-ES" sz="1200" b="1" i="0" u="none" strike="noStrike">
                        <a:solidFill>
                          <a:srgbClr val="000000"/>
                        </a:solidFill>
                        <a:effectLst/>
                        <a:latin typeface="+mn-lt"/>
                      </a:endParaRPr>
                    </a:p>
                  </a:txBody>
                  <a:tcPr marL="7347" marR="7347" marT="7347" marB="0" anchor="ctr"/>
                </a:tc>
                <a:tc>
                  <a:txBody>
                    <a:bodyPr/>
                    <a:lstStyle/>
                    <a:p>
                      <a:pPr algn="ctr" rtl="0" fontAlgn="b"/>
                      <a:r>
                        <a:rPr lang="es-ES" sz="1200" b="1" u="none" strike="noStrike" dirty="0">
                          <a:effectLst/>
                        </a:rPr>
                        <a:t>Desarrollo I Seminario De Patrimonio Y Gastronomía 14:00</a:t>
                      </a:r>
                      <a:endParaRPr lang="es-ES" sz="1200" b="1" i="0" u="none" strike="noStrike" dirty="0">
                        <a:solidFill>
                          <a:srgbClr val="000000"/>
                        </a:solidFill>
                        <a:effectLst/>
                        <a:latin typeface="+mn-lt"/>
                      </a:endParaRPr>
                    </a:p>
                  </a:txBody>
                  <a:tcPr marL="7347" marR="7347" marT="7347" marB="0" anchor="b"/>
                </a:tc>
                <a:tc>
                  <a:txBody>
                    <a:bodyPr/>
                    <a:lstStyle/>
                    <a:p>
                      <a:pPr algn="ctr" rtl="0" fontAlgn="b"/>
                      <a:r>
                        <a:rPr lang="es-ES" sz="1200" b="1" u="none" strike="noStrike" dirty="0">
                          <a:effectLst/>
                        </a:rPr>
                        <a:t>Desarrollo I Seminario De Patrimonio Y Gastronomía 14:00</a:t>
                      </a:r>
                      <a:endParaRPr lang="es-ES" sz="1200" b="1" i="0" u="none" strike="noStrike" dirty="0">
                        <a:solidFill>
                          <a:srgbClr val="000000"/>
                        </a:solidFill>
                        <a:effectLst/>
                        <a:latin typeface="+mn-lt"/>
                      </a:endParaRPr>
                    </a:p>
                  </a:txBody>
                  <a:tcPr marL="7347" marR="7347" marT="7347" marB="0" anchor="b"/>
                </a:tc>
                <a:tc>
                  <a:txBody>
                    <a:bodyPr/>
                    <a:lstStyle/>
                    <a:p>
                      <a:pPr algn="ctr" rtl="0" fontAlgn="b"/>
                      <a:r>
                        <a:rPr lang="es-ES" sz="1200" b="1" u="none" strike="noStrike">
                          <a:effectLst/>
                        </a:rPr>
                        <a:t>Traslado Férreo Ollantaytambo – Aguas Calientes 19:00</a:t>
                      </a:r>
                      <a:endParaRPr lang="es-ES" sz="1200" b="1" i="0" u="none" strike="noStrike">
                        <a:solidFill>
                          <a:srgbClr val="000000"/>
                        </a:solidFill>
                        <a:effectLst/>
                        <a:latin typeface="+mn-lt"/>
                      </a:endParaRPr>
                    </a:p>
                  </a:txBody>
                  <a:tcPr marL="7347" marR="7347" marT="7347" marB="0" anchor="b"/>
                </a:tc>
              </a:tr>
              <a:tr h="711161">
                <a:tc>
                  <a:txBody>
                    <a:bodyPr/>
                    <a:lstStyle/>
                    <a:p>
                      <a:pPr algn="ctr" rtl="0" fontAlgn="ctr"/>
                      <a:r>
                        <a:rPr lang="es-ES" sz="1200" b="1" u="none" strike="noStrike">
                          <a:effectLst/>
                        </a:rPr>
                        <a:t> City Tour Centro Histórico Parque De La Reserva Y Sector Moderno De La Capital Peruana (Almuerzo Incluido)</a:t>
                      </a:r>
                      <a:endParaRPr lang="es-ES" sz="1200" b="1" i="0" u="none" strike="noStrike">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Traslados Evento - Hotel Clase Turista </a:t>
                      </a:r>
                      <a:endParaRPr lang="es-ES" sz="1200" b="1" i="0" u="none" strike="noStrike" dirty="0">
                        <a:solidFill>
                          <a:srgbClr val="000000"/>
                        </a:solidFill>
                        <a:effectLst/>
                        <a:latin typeface="+mn-lt"/>
                      </a:endParaRPr>
                    </a:p>
                  </a:txBody>
                  <a:tcPr marL="7347" marR="7347" marT="7347" marB="0" anchor="ctr"/>
                </a:tc>
                <a:tc>
                  <a:txBody>
                    <a:bodyPr/>
                    <a:lstStyle/>
                    <a:p>
                      <a:pPr algn="ctr" rtl="0" fontAlgn="ctr"/>
                      <a:r>
                        <a:rPr lang="es-ES" sz="1200" b="1" u="none" strike="noStrike" dirty="0">
                          <a:effectLst/>
                        </a:rPr>
                        <a:t>Traslados Evento - Hotel Clase Turista </a:t>
                      </a:r>
                      <a:endParaRPr lang="es-ES" sz="1200" b="1" i="0" u="none" strike="noStrike" dirty="0">
                        <a:solidFill>
                          <a:srgbClr val="000000"/>
                        </a:solidFill>
                        <a:effectLst/>
                        <a:latin typeface="+mn-lt"/>
                      </a:endParaRPr>
                    </a:p>
                  </a:txBody>
                  <a:tcPr marL="7347" marR="7347" marT="7347" marB="0" anchor="ctr"/>
                </a:tc>
                <a:tc rowSpan="2">
                  <a:txBody>
                    <a:bodyPr/>
                    <a:lstStyle/>
                    <a:p>
                      <a:pPr algn="ctr" rtl="0" fontAlgn="ctr"/>
                      <a:r>
                        <a:rPr lang="es-ES" sz="1200" b="1" u="none" strike="noStrike" dirty="0" err="1">
                          <a:effectLst/>
                        </a:rPr>
                        <a:t>Check</a:t>
                      </a:r>
                      <a:r>
                        <a:rPr lang="es-ES" sz="1200" b="1" u="none" strike="noStrike" dirty="0">
                          <a:effectLst/>
                        </a:rPr>
                        <a:t> In Hostal Clase Turista Aguas Calientes  21:00 </a:t>
                      </a:r>
                      <a:endParaRPr lang="es-ES" sz="1200" b="1" i="0" u="none" strike="noStrike" dirty="0">
                        <a:solidFill>
                          <a:srgbClr val="000000"/>
                        </a:solidFill>
                        <a:effectLst/>
                        <a:latin typeface="+mn-lt"/>
                      </a:endParaRPr>
                    </a:p>
                  </a:txBody>
                  <a:tcPr marL="7347" marR="7347" marT="7347" marB="0" anchor="ctr"/>
                </a:tc>
              </a:tr>
              <a:tr h="183094">
                <a:tc>
                  <a:txBody>
                    <a:bodyPr/>
                    <a:lstStyle/>
                    <a:p>
                      <a:pPr algn="ctr" rtl="0" fontAlgn="ctr"/>
                      <a:r>
                        <a:rPr lang="es-ES" sz="1200" b="1" u="none" strike="noStrike">
                          <a:effectLst/>
                        </a:rPr>
                        <a:t>10:00</a:t>
                      </a:r>
                      <a:endParaRPr lang="es-ES" sz="1200" b="1" i="0" u="none" strike="noStrike">
                        <a:solidFill>
                          <a:srgbClr val="000000"/>
                        </a:solidFill>
                        <a:effectLst/>
                        <a:latin typeface="+mn-lt"/>
                      </a:endParaRPr>
                    </a:p>
                  </a:txBody>
                  <a:tcPr marL="7347" marR="7347" marT="7347" marB="0" anchor="ctr"/>
                </a:tc>
                <a:tc>
                  <a:txBody>
                    <a:bodyPr/>
                    <a:lstStyle/>
                    <a:p>
                      <a:pPr algn="ctr" rtl="0" fontAlgn="t"/>
                      <a:r>
                        <a:rPr lang="es-ES" sz="1200" b="1" u="none" strike="noStrike">
                          <a:effectLst/>
                        </a:rPr>
                        <a:t>18:00</a:t>
                      </a:r>
                      <a:endParaRPr lang="es-ES" sz="1200" b="1" i="0" u="none" strike="noStrike">
                        <a:solidFill>
                          <a:srgbClr val="000000"/>
                        </a:solidFill>
                        <a:effectLst/>
                        <a:latin typeface="+mn-lt"/>
                      </a:endParaRPr>
                    </a:p>
                  </a:txBody>
                  <a:tcPr marL="7347" marR="7347" marT="7347" marB="0"/>
                </a:tc>
                <a:tc>
                  <a:txBody>
                    <a:bodyPr/>
                    <a:lstStyle/>
                    <a:p>
                      <a:pPr algn="ctr" rtl="0" fontAlgn="t"/>
                      <a:r>
                        <a:rPr lang="es-ES" sz="1200" b="1" u="none" strike="noStrike" dirty="0">
                          <a:effectLst/>
                        </a:rPr>
                        <a:t>18:00</a:t>
                      </a:r>
                      <a:endParaRPr lang="es-ES" sz="1200" b="1" i="0" u="none" strike="noStrike" dirty="0">
                        <a:solidFill>
                          <a:srgbClr val="000000"/>
                        </a:solidFill>
                        <a:effectLst/>
                        <a:latin typeface="+mn-lt"/>
                      </a:endParaRPr>
                    </a:p>
                  </a:txBody>
                  <a:tcPr marL="7347" marR="7347" marT="7347" marB="0"/>
                </a:tc>
                <a:tc vMerge="1">
                  <a:txBody>
                    <a:bodyPr/>
                    <a:lstStyle/>
                    <a:p>
                      <a:endParaRPr lang="es-ES"/>
                    </a:p>
                  </a:txBody>
                  <a:tcPr/>
                </a:tc>
              </a:tr>
              <a:tr h="359116">
                <a:tc>
                  <a:txBody>
                    <a:bodyPr/>
                    <a:lstStyle/>
                    <a:p>
                      <a:pPr algn="ctr" rtl="0" fontAlgn="b"/>
                      <a:r>
                        <a:rPr lang="es-ES" sz="1200" b="1" u="none" strike="noStrike">
                          <a:effectLst/>
                        </a:rPr>
                        <a:t>Caminata Sector Miraflores Y Larcomar 17:00</a:t>
                      </a:r>
                      <a:endParaRPr lang="es-ES" sz="1200" b="1" i="0" u="none" strike="noStrike">
                        <a:solidFill>
                          <a:srgbClr val="000000"/>
                        </a:solidFill>
                        <a:effectLst/>
                        <a:latin typeface="+mn-lt"/>
                      </a:endParaRPr>
                    </a:p>
                  </a:txBody>
                  <a:tcPr marL="7347" marR="7347" marT="7347" marB="0" anchor="b"/>
                </a:tc>
                <a:tc rowSpan="2">
                  <a:txBody>
                    <a:bodyPr/>
                    <a:lstStyle/>
                    <a:p>
                      <a:pPr algn="ctr" rtl="0" fontAlgn="ctr"/>
                      <a:r>
                        <a:rPr lang="es-ES" sz="1200" b="1" u="none" strike="noStrike" dirty="0" smtClean="0">
                          <a:effectLst/>
                        </a:rPr>
                        <a:t> Cena                                            </a:t>
                      </a:r>
                      <a:r>
                        <a:rPr lang="es-ES" sz="1200" b="1" u="none" strike="noStrike" dirty="0">
                          <a:effectLst/>
                        </a:rPr>
                        <a:t>19:00 </a:t>
                      </a:r>
                      <a:endParaRPr lang="es-ES" sz="1200" b="1" i="0" u="none" strike="noStrike" dirty="0">
                        <a:solidFill>
                          <a:srgbClr val="000000"/>
                        </a:solidFill>
                        <a:effectLst/>
                        <a:latin typeface="+mn-lt"/>
                      </a:endParaRPr>
                    </a:p>
                  </a:txBody>
                  <a:tcPr marL="7347" marR="7347" marT="7347" marB="0" anchor="ctr"/>
                </a:tc>
                <a:tc rowSpan="2">
                  <a:txBody>
                    <a:bodyPr/>
                    <a:lstStyle/>
                    <a:p>
                      <a:pPr algn="ctr" rtl="0" fontAlgn="ctr"/>
                      <a:r>
                        <a:rPr lang="es-ES" sz="1200" b="1" u="none" strike="noStrike" dirty="0" smtClean="0">
                          <a:effectLst/>
                        </a:rPr>
                        <a:t>Cena                                                    </a:t>
                      </a:r>
                      <a:r>
                        <a:rPr lang="es-ES" sz="1200" b="1" u="none" strike="noStrike" dirty="0">
                          <a:effectLst/>
                        </a:rPr>
                        <a:t>19:00 </a:t>
                      </a:r>
                      <a:endParaRPr lang="es-ES" sz="1200" b="1" i="0" u="none" strike="noStrike" dirty="0">
                        <a:solidFill>
                          <a:srgbClr val="000000"/>
                        </a:solidFill>
                        <a:effectLst/>
                        <a:latin typeface="+mn-lt"/>
                      </a:endParaRPr>
                    </a:p>
                  </a:txBody>
                  <a:tcPr marL="7347" marR="7347" marT="7347" marB="0" anchor="ctr"/>
                </a:tc>
                <a:tc rowSpan="2">
                  <a:txBody>
                    <a:bodyPr/>
                    <a:lstStyle/>
                    <a:p>
                      <a:pPr algn="ctr" rtl="0" fontAlgn="ctr"/>
                      <a:r>
                        <a:rPr lang="es-ES" sz="1200" b="1" u="none" strike="noStrike" dirty="0" smtClean="0">
                          <a:effectLst/>
                        </a:rPr>
                        <a:t>Cena                                            </a:t>
                      </a:r>
                      <a:r>
                        <a:rPr lang="es-ES" sz="1200" b="1" u="none" strike="noStrike" dirty="0">
                          <a:effectLst/>
                        </a:rPr>
                        <a:t>19:01</a:t>
                      </a:r>
                      <a:endParaRPr lang="es-ES" sz="1200" b="1" i="0" u="none" strike="noStrike" dirty="0">
                        <a:solidFill>
                          <a:srgbClr val="000000"/>
                        </a:solidFill>
                        <a:effectLst/>
                        <a:latin typeface="+mn-lt"/>
                      </a:endParaRPr>
                    </a:p>
                  </a:txBody>
                  <a:tcPr marL="7347" marR="7347" marT="7347" marB="0" anchor="ctr"/>
                </a:tc>
              </a:tr>
              <a:tr h="161091">
                <a:tc>
                  <a:txBody>
                    <a:bodyPr/>
                    <a:lstStyle/>
                    <a:p>
                      <a:pPr algn="ctr" rtl="0" fontAlgn="b"/>
                      <a:r>
                        <a:rPr lang="es-ES" sz="1050" b="1" u="none" strike="noStrike" dirty="0">
                          <a:effectLst/>
                        </a:rPr>
                        <a:t>Cena 19:00</a:t>
                      </a:r>
                      <a:endParaRPr lang="es-ES" sz="1050" b="1" i="0" u="none" strike="noStrike" dirty="0">
                        <a:solidFill>
                          <a:srgbClr val="000000"/>
                        </a:solidFill>
                        <a:effectLst/>
                        <a:latin typeface="Calibri"/>
                      </a:endParaRPr>
                    </a:p>
                  </a:txBody>
                  <a:tcPr marL="7347" marR="7347" marT="7347" marB="0" anchor="b"/>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382489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9"/>
          <p:cNvSpPr>
            <a:spLocks noGrp="1" noChangeArrowheads="1"/>
          </p:cNvSpPr>
          <p:nvPr/>
        </p:nvSpPr>
        <p:spPr bwMode="auto">
          <a:xfrm>
            <a:off x="131913" y="535125"/>
            <a:ext cx="8569325" cy="647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ES_tradnl" dirty="0" smtClean="0">
                <a:latin typeface="Gill Sans"/>
                <a:cs typeface="Gill Sans"/>
              </a:rPr>
              <a:t>ITINERARIO</a:t>
            </a:r>
            <a:endParaRPr lang="es-ES" dirty="0">
              <a:latin typeface="Gill Sans"/>
              <a:cs typeface="Gill Sans"/>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37037" r="20416" b="41006"/>
          <a:stretch/>
        </p:blipFill>
        <p:spPr bwMode="auto">
          <a:xfrm>
            <a:off x="6073344" y="141603"/>
            <a:ext cx="2964778" cy="7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s-ES" sz="1400" dirty="0" smtClean="0">
                <a:solidFill>
                  <a:srgbClr val="97BE0E"/>
                </a:solidFill>
              </a:rPr>
              <a:t>Oficina de Relaciones Internacionales</a:t>
            </a: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465313722"/>
              </p:ext>
            </p:extLst>
          </p:nvPr>
        </p:nvGraphicFramePr>
        <p:xfrm>
          <a:off x="290213" y="905779"/>
          <a:ext cx="8324398" cy="5058645"/>
        </p:xfrm>
        <a:graphic>
          <a:graphicData uri="http://schemas.openxmlformats.org/drawingml/2006/table">
            <a:tbl>
              <a:tblPr>
                <a:tableStyleId>{08FB837D-C827-4EFA-A057-4D05807E0F7C}</a:tableStyleId>
              </a:tblPr>
              <a:tblGrid>
                <a:gridCol w="2174812"/>
                <a:gridCol w="2174812"/>
                <a:gridCol w="2137664"/>
                <a:gridCol w="1837110"/>
              </a:tblGrid>
              <a:tr h="184666">
                <a:tc>
                  <a:txBody>
                    <a:bodyPr/>
                    <a:lstStyle/>
                    <a:p>
                      <a:pPr algn="ctr" rtl="0" fontAlgn="b"/>
                      <a:r>
                        <a:rPr lang="es-ES" sz="1200" b="1" u="none" strike="noStrike" dirty="0">
                          <a:effectLst/>
                        </a:rPr>
                        <a:t>02 DE JUNIO </a:t>
                      </a:r>
                      <a:endParaRPr lang="es-ES" sz="1200" b="1" i="0" u="none" strike="noStrike" dirty="0">
                        <a:solidFill>
                          <a:srgbClr val="000000"/>
                        </a:solidFill>
                        <a:effectLst/>
                        <a:latin typeface="Calibri"/>
                      </a:endParaRPr>
                    </a:p>
                  </a:txBody>
                  <a:tcPr marL="7345" marR="7345" marT="7345" marB="0" anchor="b">
                    <a:solidFill>
                      <a:schemeClr val="accent6">
                        <a:lumMod val="75000"/>
                      </a:schemeClr>
                    </a:solidFill>
                  </a:tcPr>
                </a:tc>
                <a:tc>
                  <a:txBody>
                    <a:bodyPr/>
                    <a:lstStyle/>
                    <a:p>
                      <a:pPr algn="ctr" rtl="0" fontAlgn="b"/>
                      <a:r>
                        <a:rPr lang="es-ES" sz="1200" b="1" u="none" strike="noStrike" dirty="0">
                          <a:effectLst/>
                        </a:rPr>
                        <a:t>3 DE JUNIO </a:t>
                      </a:r>
                      <a:endParaRPr lang="es-ES" sz="1200" b="1" i="0" u="none" strike="noStrike" dirty="0">
                        <a:solidFill>
                          <a:srgbClr val="000000"/>
                        </a:solidFill>
                        <a:effectLst/>
                        <a:latin typeface="Calibri"/>
                      </a:endParaRPr>
                    </a:p>
                  </a:txBody>
                  <a:tcPr marL="7345" marR="7345" marT="7345" marB="0" anchor="b">
                    <a:solidFill>
                      <a:schemeClr val="accent6">
                        <a:lumMod val="75000"/>
                      </a:schemeClr>
                    </a:solidFill>
                  </a:tcPr>
                </a:tc>
                <a:tc>
                  <a:txBody>
                    <a:bodyPr/>
                    <a:lstStyle/>
                    <a:p>
                      <a:pPr algn="ctr" rtl="0" fontAlgn="b"/>
                      <a:r>
                        <a:rPr lang="es-ES" sz="1200" b="1" u="none" strike="noStrike" dirty="0">
                          <a:effectLst/>
                        </a:rPr>
                        <a:t>4 DE JUNIO </a:t>
                      </a:r>
                      <a:endParaRPr lang="es-ES" sz="1200" b="1" i="0" u="none" strike="noStrike" dirty="0">
                        <a:solidFill>
                          <a:srgbClr val="000000"/>
                        </a:solidFill>
                        <a:effectLst/>
                        <a:latin typeface="Calibri"/>
                      </a:endParaRPr>
                    </a:p>
                  </a:txBody>
                  <a:tcPr marL="7345" marR="7345" marT="7345" marB="0" anchor="b">
                    <a:solidFill>
                      <a:schemeClr val="accent6">
                        <a:lumMod val="75000"/>
                      </a:schemeClr>
                    </a:solidFill>
                  </a:tcPr>
                </a:tc>
                <a:tc>
                  <a:txBody>
                    <a:bodyPr/>
                    <a:lstStyle/>
                    <a:p>
                      <a:pPr algn="ctr" rtl="0" fontAlgn="b"/>
                      <a:r>
                        <a:rPr lang="es-ES" sz="1200" b="1" u="none" strike="noStrike" dirty="0">
                          <a:effectLst/>
                        </a:rPr>
                        <a:t>5 DE JUNIO </a:t>
                      </a:r>
                      <a:endParaRPr lang="es-ES" sz="1200" b="1" i="0" u="none" strike="noStrike" dirty="0">
                        <a:solidFill>
                          <a:srgbClr val="000000"/>
                        </a:solidFill>
                        <a:effectLst/>
                        <a:latin typeface="Calibri"/>
                      </a:endParaRPr>
                    </a:p>
                  </a:txBody>
                  <a:tcPr marL="7345" marR="7345" marT="7345" marB="0" anchor="b">
                    <a:solidFill>
                      <a:schemeClr val="accent6">
                        <a:lumMod val="75000"/>
                      </a:schemeClr>
                    </a:solidFill>
                  </a:tcPr>
                </a:tc>
              </a:tr>
              <a:tr h="362202">
                <a:tc>
                  <a:txBody>
                    <a:bodyPr/>
                    <a:lstStyle/>
                    <a:p>
                      <a:pPr algn="ctr" rtl="0" fontAlgn="ctr"/>
                      <a:r>
                        <a:rPr lang="es-ES" sz="1200" b="1" u="none" strike="noStrike" dirty="0">
                          <a:effectLst/>
                        </a:rPr>
                        <a:t>Desayuno 05:30</a:t>
                      </a:r>
                      <a:endParaRPr lang="es-ES" sz="1200" b="1" i="0" u="none" strike="noStrike" dirty="0">
                        <a:solidFill>
                          <a:srgbClr val="000000"/>
                        </a:solidFill>
                        <a:effectLst/>
                        <a:latin typeface="Calibri"/>
                      </a:endParaRPr>
                    </a:p>
                  </a:txBody>
                  <a:tcPr marL="7345" marR="7345" marT="7345" marB="0" anchor="ctr"/>
                </a:tc>
                <a:tc>
                  <a:txBody>
                    <a:bodyPr/>
                    <a:lstStyle/>
                    <a:p>
                      <a:pPr algn="ctr" rtl="0" fontAlgn="ctr"/>
                      <a:r>
                        <a:rPr lang="es-ES" sz="1200" b="1" u="none" strike="noStrike" dirty="0" err="1">
                          <a:effectLst/>
                        </a:rPr>
                        <a:t>Check</a:t>
                      </a:r>
                      <a:r>
                        <a:rPr lang="es-ES" sz="1200" b="1" u="none" strike="noStrike" dirty="0">
                          <a:effectLst/>
                        </a:rPr>
                        <a:t> </a:t>
                      </a:r>
                      <a:r>
                        <a:rPr lang="es-ES" sz="1200" b="1" u="none" strike="noStrike" dirty="0" err="1">
                          <a:effectLst/>
                        </a:rPr>
                        <a:t>Out</a:t>
                      </a:r>
                      <a:r>
                        <a:rPr lang="es-ES" sz="1200" b="1" u="none" strike="noStrike" dirty="0">
                          <a:effectLst/>
                        </a:rPr>
                        <a:t/>
                      </a:r>
                      <a:br>
                        <a:rPr lang="es-ES" sz="1200" b="1" u="none" strike="noStrike" dirty="0">
                          <a:effectLst/>
                        </a:rPr>
                      </a:br>
                      <a:r>
                        <a:rPr lang="es-ES" sz="1200" b="1" u="none" strike="noStrike" dirty="0">
                          <a:effectLst/>
                        </a:rPr>
                        <a:t> 5:00:00</a:t>
                      </a:r>
                      <a:endParaRPr lang="es-ES" sz="1200" b="1" i="0" u="none" strike="noStrike" dirty="0">
                        <a:solidFill>
                          <a:srgbClr val="000000"/>
                        </a:solidFill>
                        <a:effectLst/>
                        <a:latin typeface="Calibri"/>
                      </a:endParaRPr>
                    </a:p>
                  </a:txBody>
                  <a:tcPr marL="7345" marR="7345" marT="7345" marB="0" anchor="ctr"/>
                </a:tc>
                <a:tc>
                  <a:txBody>
                    <a:bodyPr/>
                    <a:lstStyle/>
                    <a:p>
                      <a:pPr algn="ctr" rtl="0" fontAlgn="ctr"/>
                      <a:r>
                        <a:rPr lang="es-ES" sz="1200" b="1" u="none" strike="noStrike" dirty="0">
                          <a:effectLst/>
                        </a:rPr>
                        <a:t>Desayuno  Hotel   07:00</a:t>
                      </a:r>
                      <a:endParaRPr lang="es-ES" sz="1200" b="1" i="0" u="none" strike="noStrike" dirty="0">
                        <a:solidFill>
                          <a:srgbClr val="000000"/>
                        </a:solidFill>
                        <a:effectLst/>
                        <a:latin typeface="Calibri"/>
                      </a:endParaRPr>
                    </a:p>
                  </a:txBody>
                  <a:tcPr marL="7345" marR="7345" marT="7345" marB="0" anchor="ctr"/>
                </a:tc>
                <a:tc rowSpan="2">
                  <a:txBody>
                    <a:bodyPr/>
                    <a:lstStyle/>
                    <a:p>
                      <a:pPr algn="ctr" rtl="0" fontAlgn="ctr"/>
                      <a:r>
                        <a:rPr lang="en-US" sz="1200" b="1" u="none" strike="noStrike" dirty="0">
                          <a:effectLst/>
                        </a:rPr>
                        <a:t>Check-out  Hotel    </a:t>
                      </a:r>
                      <a:r>
                        <a:rPr lang="en-US" sz="1200" b="1" u="none" strike="noStrike" dirty="0" err="1">
                          <a:effectLst/>
                        </a:rPr>
                        <a:t>Clase</a:t>
                      </a:r>
                      <a:r>
                        <a:rPr lang="en-US" sz="1200" b="1" u="none" strike="noStrike" dirty="0">
                          <a:effectLst/>
                        </a:rPr>
                        <a:t> </a:t>
                      </a:r>
                      <a:r>
                        <a:rPr lang="en-US" sz="1200" b="1" u="none" strike="noStrike" dirty="0" err="1">
                          <a:effectLst/>
                        </a:rPr>
                        <a:t>Turista</a:t>
                      </a:r>
                      <a:r>
                        <a:rPr lang="en-US" sz="1200" b="1" u="none" strike="noStrike" dirty="0">
                          <a:effectLst/>
                        </a:rPr>
                        <a:t> Puno    05:15</a:t>
                      </a:r>
                      <a:endParaRPr lang="en-US" sz="1200" b="1" i="0" u="none" strike="noStrike" dirty="0">
                        <a:solidFill>
                          <a:srgbClr val="000000"/>
                        </a:solidFill>
                        <a:effectLst/>
                        <a:latin typeface="Calibri"/>
                      </a:endParaRPr>
                    </a:p>
                  </a:txBody>
                  <a:tcPr marL="7345" marR="7345" marT="7345" marB="0" anchor="ctr"/>
                </a:tc>
              </a:tr>
              <a:tr h="717274">
                <a:tc>
                  <a:txBody>
                    <a:bodyPr/>
                    <a:lstStyle/>
                    <a:p>
                      <a:pPr algn="ctr" rtl="0" fontAlgn="ctr"/>
                      <a:r>
                        <a:rPr lang="es-ES" sz="1200" b="1" u="none" strike="noStrike" dirty="0">
                          <a:effectLst/>
                        </a:rPr>
                        <a:t> Desplazamiento Machu Picchu Y Huayna Picchu 06:00</a:t>
                      </a:r>
                      <a:endParaRPr lang="es-ES" sz="1200" b="1" i="0" u="none" strike="noStrike" dirty="0">
                        <a:solidFill>
                          <a:srgbClr val="000000"/>
                        </a:solidFill>
                        <a:effectLst/>
                        <a:latin typeface="Calibri"/>
                      </a:endParaRPr>
                    </a:p>
                  </a:txBody>
                  <a:tcPr marL="7345" marR="7345" marT="7345" marB="0" anchor="ctr"/>
                </a:tc>
                <a:tc>
                  <a:txBody>
                    <a:bodyPr/>
                    <a:lstStyle/>
                    <a:p>
                      <a:pPr algn="ctr" rtl="0" fontAlgn="ctr"/>
                      <a:r>
                        <a:rPr lang="es-ES" sz="1200" b="1" u="none" strike="noStrike" dirty="0">
                          <a:effectLst/>
                        </a:rPr>
                        <a:t>      Traslado Férreo Aguas Calientes-</a:t>
                      </a:r>
                      <a:r>
                        <a:rPr lang="es-ES" sz="1200" b="1" u="none" strike="noStrike" dirty="0" err="1">
                          <a:effectLst/>
                        </a:rPr>
                        <a:t>Ollantaytambo</a:t>
                      </a:r>
                      <a:r>
                        <a:rPr lang="es-ES" sz="1200" b="1" u="none" strike="noStrike" dirty="0">
                          <a:effectLst/>
                        </a:rPr>
                        <a:t> 5:35</a:t>
                      </a:r>
                      <a:endParaRPr lang="es-ES" sz="1200" b="1" i="0" u="none" strike="noStrike" dirty="0">
                        <a:solidFill>
                          <a:srgbClr val="000000"/>
                        </a:solidFill>
                        <a:effectLst/>
                        <a:latin typeface="Calibri"/>
                      </a:endParaRPr>
                    </a:p>
                  </a:txBody>
                  <a:tcPr marL="7345" marR="7345" marT="7345" marB="0" anchor="ctr"/>
                </a:tc>
                <a:tc>
                  <a:txBody>
                    <a:bodyPr/>
                    <a:lstStyle/>
                    <a:p>
                      <a:pPr algn="ctr" rtl="0" fontAlgn="ctr"/>
                      <a:r>
                        <a:rPr lang="es-ES" sz="1200" b="1" u="none" strike="noStrike">
                          <a:effectLst/>
                        </a:rPr>
                        <a:t>Salida A La Pesca, Demostración De Corte De Totora, Vestimenta De Traje Típico E Intercambio Cultural 07:30</a:t>
                      </a:r>
                      <a:endParaRPr lang="es-ES" sz="1200" b="1" i="0" u="none" strike="noStrike">
                        <a:solidFill>
                          <a:srgbClr val="000000"/>
                        </a:solidFill>
                        <a:effectLst/>
                        <a:latin typeface="Calibri"/>
                      </a:endParaRPr>
                    </a:p>
                  </a:txBody>
                  <a:tcPr marL="7345" marR="7345" marT="7345" marB="0" anchor="ctr"/>
                </a:tc>
                <a:tc vMerge="1">
                  <a:txBody>
                    <a:bodyPr/>
                    <a:lstStyle/>
                    <a:p>
                      <a:endParaRPr lang="es-ES"/>
                    </a:p>
                  </a:txBody>
                  <a:tcPr/>
                </a:tc>
              </a:tr>
              <a:tr h="362202">
                <a:tc>
                  <a:txBody>
                    <a:bodyPr/>
                    <a:lstStyle/>
                    <a:p>
                      <a:pPr algn="ctr" rtl="0" fontAlgn="t"/>
                      <a:r>
                        <a:rPr lang="it-IT" sz="1200" b="1" u="none" strike="noStrike">
                          <a:effectLst/>
                        </a:rPr>
                        <a:t>Visita Machu Picchu Y Huayna Picchu </a:t>
                      </a:r>
                      <a:endParaRPr lang="it-IT" sz="1200" b="1" i="0" u="none" strike="noStrike">
                        <a:solidFill>
                          <a:srgbClr val="000000"/>
                        </a:solidFill>
                        <a:effectLst/>
                        <a:latin typeface="Calibri"/>
                      </a:endParaRPr>
                    </a:p>
                  </a:txBody>
                  <a:tcPr marL="7345" marR="7345" marT="7345" marB="0"/>
                </a:tc>
                <a:tc rowSpan="2">
                  <a:txBody>
                    <a:bodyPr/>
                    <a:lstStyle/>
                    <a:p>
                      <a:pPr algn="ctr" rtl="0" fontAlgn="ctr"/>
                      <a:r>
                        <a:rPr lang="es-ES" sz="1200" b="1" u="none" strike="noStrike" dirty="0">
                          <a:effectLst/>
                        </a:rPr>
                        <a:t>Desayuno 08:00</a:t>
                      </a:r>
                      <a:endParaRPr lang="es-ES" sz="1200" b="1" i="0" u="none" strike="noStrike" dirty="0">
                        <a:solidFill>
                          <a:srgbClr val="000000"/>
                        </a:solidFill>
                        <a:effectLst/>
                        <a:latin typeface="Calibri"/>
                      </a:endParaRPr>
                    </a:p>
                  </a:txBody>
                  <a:tcPr marL="7345" marR="7345" marT="7345" marB="0" anchor="ctr"/>
                </a:tc>
                <a:tc>
                  <a:txBody>
                    <a:bodyPr/>
                    <a:lstStyle/>
                    <a:p>
                      <a:pPr algn="ctr" rtl="0" fontAlgn="ctr"/>
                      <a:r>
                        <a:rPr lang="es-ES" sz="1200" b="1" u="none" strike="noStrike">
                          <a:effectLst/>
                        </a:rPr>
                        <a:t>Almuerzo Con Presentación En Casa De Una Familia Local. 13:00</a:t>
                      </a:r>
                      <a:endParaRPr lang="es-ES" sz="1200" b="1" i="0" u="none" strike="noStrike">
                        <a:solidFill>
                          <a:srgbClr val="000000"/>
                        </a:solidFill>
                        <a:effectLst/>
                        <a:latin typeface="Calibri"/>
                      </a:endParaRPr>
                    </a:p>
                  </a:txBody>
                  <a:tcPr marL="7345" marR="7345" marT="7345" marB="0" anchor="ctr"/>
                </a:tc>
                <a:tc>
                  <a:txBody>
                    <a:bodyPr/>
                    <a:lstStyle/>
                    <a:p>
                      <a:pPr algn="ctr" rtl="0" fontAlgn="ctr"/>
                      <a:r>
                        <a:rPr lang="es-ES" sz="1200" b="1" u="none" strike="noStrike">
                          <a:effectLst/>
                        </a:rPr>
                        <a:t>Traslado Puno - Aeropuerto Juliaca 05:30</a:t>
                      </a:r>
                      <a:endParaRPr lang="es-ES" sz="1200" b="1" i="0" u="none" strike="noStrike">
                        <a:solidFill>
                          <a:srgbClr val="000000"/>
                        </a:solidFill>
                        <a:effectLst/>
                        <a:latin typeface="Calibri"/>
                      </a:endParaRPr>
                    </a:p>
                  </a:txBody>
                  <a:tcPr marL="7345" marR="7345" marT="7345" marB="0" anchor="ctr"/>
                </a:tc>
              </a:tr>
              <a:tr h="362202">
                <a:tc>
                  <a:txBody>
                    <a:bodyPr/>
                    <a:lstStyle/>
                    <a:p>
                      <a:pPr algn="ctr" rtl="0" fontAlgn="ctr"/>
                      <a:r>
                        <a:rPr lang="es-ES" sz="1200" b="1" u="none" strike="noStrike" dirty="0">
                          <a:effectLst/>
                        </a:rPr>
                        <a:t>13:00 Almuerzo (No Incluido) </a:t>
                      </a:r>
                      <a:endParaRPr lang="es-ES" sz="1200" b="1" i="0" u="none" strike="noStrike" dirty="0">
                        <a:solidFill>
                          <a:srgbClr val="000000"/>
                        </a:solidFill>
                        <a:effectLst/>
                        <a:latin typeface="Calibri"/>
                      </a:endParaRPr>
                    </a:p>
                  </a:txBody>
                  <a:tcPr marL="7345" marR="7345" marT="7345" marB="0" anchor="ctr"/>
                </a:tc>
                <a:tc vMerge="1">
                  <a:txBody>
                    <a:bodyPr/>
                    <a:lstStyle/>
                    <a:p>
                      <a:endParaRPr lang="es-ES"/>
                    </a:p>
                  </a:txBody>
                  <a:tcPr/>
                </a:tc>
                <a:tc>
                  <a:txBody>
                    <a:bodyPr/>
                    <a:lstStyle/>
                    <a:p>
                      <a:pPr algn="ctr" rtl="0" fontAlgn="t"/>
                      <a:r>
                        <a:rPr lang="es-ES" sz="1200" b="1" u="none" strike="noStrike">
                          <a:effectLst/>
                        </a:rPr>
                        <a:t>Viaje De Retorno En Lancha A Motor Al Puerto De Puno. 14:30</a:t>
                      </a:r>
                      <a:endParaRPr lang="es-ES" sz="1200" b="1" i="0" u="none" strike="noStrike">
                        <a:solidFill>
                          <a:srgbClr val="000000"/>
                        </a:solidFill>
                        <a:effectLst/>
                        <a:latin typeface="Calibri"/>
                      </a:endParaRPr>
                    </a:p>
                  </a:txBody>
                  <a:tcPr marL="7345" marR="7345" marT="7345" marB="0"/>
                </a:tc>
                <a:tc>
                  <a:txBody>
                    <a:bodyPr/>
                    <a:lstStyle/>
                    <a:p>
                      <a:pPr algn="ctr" rtl="0" fontAlgn="t"/>
                      <a:r>
                        <a:rPr lang="es-ES" sz="1200" b="1" u="none" strike="noStrike">
                          <a:effectLst/>
                        </a:rPr>
                        <a:t>Registro En El Vuelo  06:15</a:t>
                      </a:r>
                      <a:endParaRPr lang="es-ES" sz="1200" b="1" i="0" u="none" strike="noStrike">
                        <a:solidFill>
                          <a:srgbClr val="000000"/>
                        </a:solidFill>
                        <a:effectLst/>
                        <a:latin typeface="Calibri"/>
                      </a:endParaRPr>
                    </a:p>
                  </a:txBody>
                  <a:tcPr marL="7345" marR="7345" marT="7345" marB="0"/>
                </a:tc>
              </a:tr>
              <a:tr h="1072346">
                <a:tc>
                  <a:txBody>
                    <a:bodyPr/>
                    <a:lstStyle/>
                    <a:p>
                      <a:pPr algn="ctr" rtl="0" fontAlgn="ctr"/>
                      <a:r>
                        <a:rPr lang="es-ES" sz="1200" b="1" u="none" strike="noStrike">
                          <a:effectLst/>
                        </a:rPr>
                        <a:t>Tarde En Santuario Machu Picchu </a:t>
                      </a:r>
                      <a:endParaRPr lang="es-ES" sz="1200" b="1" i="0" u="none" strike="noStrike">
                        <a:solidFill>
                          <a:srgbClr val="000000"/>
                        </a:solidFill>
                        <a:effectLst/>
                        <a:latin typeface="Calibri"/>
                      </a:endParaRPr>
                    </a:p>
                  </a:txBody>
                  <a:tcPr marL="7345" marR="7345" marT="7345" marB="0" anchor="ctr"/>
                </a:tc>
                <a:tc>
                  <a:txBody>
                    <a:bodyPr/>
                    <a:lstStyle/>
                    <a:p>
                      <a:pPr algn="ctr" rtl="0" fontAlgn="ctr"/>
                      <a:r>
                        <a:rPr lang="es-ES" sz="1200" b="1" u="none" strike="noStrike" dirty="0">
                          <a:effectLst/>
                        </a:rPr>
                        <a:t>Tour Ruta Del Sol: </a:t>
                      </a:r>
                      <a:r>
                        <a:rPr lang="es-ES" sz="1200" b="1" u="none" strike="noStrike" dirty="0" err="1">
                          <a:effectLst/>
                        </a:rPr>
                        <a:t>Ollantaytambo</a:t>
                      </a:r>
                      <a:r>
                        <a:rPr lang="es-ES" sz="1200" b="1" u="none" strike="noStrike" dirty="0">
                          <a:effectLst/>
                        </a:rPr>
                        <a:t> – Puno (Incluye Almuerzo, Guía, Bebidas Frías Y Calientes, Entradas Sitios De Interés)</a:t>
                      </a:r>
                      <a:br>
                        <a:rPr lang="es-ES" sz="1200" b="1" u="none" strike="noStrike" dirty="0">
                          <a:effectLst/>
                        </a:rPr>
                      </a:br>
                      <a:r>
                        <a:rPr lang="es-ES" sz="1200" b="1" u="none" strike="noStrike" dirty="0">
                          <a:effectLst/>
                        </a:rPr>
                        <a:t>08:30</a:t>
                      </a:r>
                      <a:br>
                        <a:rPr lang="es-ES" sz="1200" b="1" u="none" strike="noStrike" dirty="0">
                          <a:effectLst/>
                        </a:rPr>
                      </a:br>
                      <a:endParaRPr lang="es-ES" sz="1200" b="1" i="0" u="none" strike="noStrike" dirty="0">
                        <a:solidFill>
                          <a:srgbClr val="000000"/>
                        </a:solidFill>
                        <a:effectLst/>
                        <a:latin typeface="Calibri"/>
                      </a:endParaRPr>
                    </a:p>
                  </a:txBody>
                  <a:tcPr marL="7345" marR="7345" marT="7345" marB="0" anchor="ctr"/>
                </a:tc>
                <a:tc rowSpan="3">
                  <a:txBody>
                    <a:bodyPr/>
                    <a:lstStyle/>
                    <a:p>
                      <a:pPr algn="l" rtl="0" fontAlgn="ctr"/>
                      <a:r>
                        <a:rPr lang="es-ES" sz="1200" b="1" u="none" strike="noStrike" dirty="0">
                          <a:effectLst/>
                        </a:rPr>
                        <a:t>Traslado Puerto – Hotel Clase Turista Puno 17:00</a:t>
                      </a:r>
                      <a:endParaRPr lang="es-ES" sz="1200" b="1" i="0" u="none" strike="noStrike" dirty="0">
                        <a:solidFill>
                          <a:srgbClr val="000000"/>
                        </a:solidFill>
                        <a:effectLst/>
                        <a:latin typeface="Calibri"/>
                      </a:endParaRPr>
                    </a:p>
                  </a:txBody>
                  <a:tcPr marL="7345" marR="7345" marT="7345" marB="0" anchor="ctr"/>
                </a:tc>
                <a:tc rowSpan="2">
                  <a:txBody>
                    <a:bodyPr/>
                    <a:lstStyle/>
                    <a:p>
                      <a:pPr algn="ctr" rtl="0" fontAlgn="ctr"/>
                      <a:r>
                        <a:rPr lang="es-ES" sz="1200" b="1" u="none" strike="noStrike">
                          <a:effectLst/>
                        </a:rPr>
                        <a:t> Vuelo JUL-LIM 07:40-09:20 </a:t>
                      </a:r>
                      <a:endParaRPr lang="es-ES" sz="1200" b="1" i="0" u="none" strike="noStrike">
                        <a:solidFill>
                          <a:srgbClr val="000000"/>
                        </a:solidFill>
                        <a:effectLst/>
                        <a:latin typeface="Calibri"/>
                      </a:endParaRPr>
                    </a:p>
                  </a:txBody>
                  <a:tcPr marL="7345" marR="7345" marT="7345" marB="0" anchor="ctr"/>
                </a:tc>
              </a:tr>
              <a:tr h="0">
                <a:tc rowSpan="2">
                  <a:txBody>
                    <a:bodyPr/>
                    <a:lstStyle/>
                    <a:p>
                      <a:pPr algn="ctr" rtl="0" fontAlgn="ctr"/>
                      <a:r>
                        <a:rPr lang="es-ES" sz="1200" b="1" u="none" strike="noStrike">
                          <a:effectLst/>
                        </a:rPr>
                        <a:t>Traslado Aguas Calientes</a:t>
                      </a:r>
                      <a:endParaRPr lang="es-ES" sz="1200" b="1" i="0" u="none" strike="noStrike">
                        <a:solidFill>
                          <a:srgbClr val="000000"/>
                        </a:solidFill>
                        <a:effectLst/>
                        <a:latin typeface="Calibri"/>
                      </a:endParaRPr>
                    </a:p>
                  </a:txBody>
                  <a:tcPr marL="7345" marR="7345" marT="7345" marB="0" anchor="ctr"/>
                </a:tc>
                <a:tc rowSpan="2">
                  <a:txBody>
                    <a:bodyPr/>
                    <a:lstStyle/>
                    <a:p>
                      <a:pPr algn="ctr" rtl="0" fontAlgn="ctr"/>
                      <a:r>
                        <a:rPr lang="es-ES" sz="1200" b="1" u="none" strike="noStrike" dirty="0">
                          <a:effectLst/>
                        </a:rPr>
                        <a:t>Traslado Fluvial (Lancha) Hacia La Isla De Los Uros. 20:00</a:t>
                      </a:r>
                      <a:endParaRPr lang="es-ES" sz="1200" b="1" i="0" u="none" strike="noStrike" dirty="0">
                        <a:solidFill>
                          <a:srgbClr val="000000"/>
                        </a:solidFill>
                        <a:effectLst/>
                        <a:latin typeface="Calibri"/>
                      </a:endParaRPr>
                    </a:p>
                  </a:txBody>
                  <a:tcPr marL="7345" marR="7345" marT="7345" marB="0" anchor="ctr"/>
                </a:tc>
                <a:tc vMerge="1">
                  <a:txBody>
                    <a:bodyPr/>
                    <a:lstStyle/>
                    <a:p>
                      <a:endParaRPr lang="es-ES"/>
                    </a:p>
                  </a:txBody>
                  <a:tcPr/>
                </a:tc>
                <a:tc vMerge="1">
                  <a:txBody>
                    <a:bodyPr/>
                    <a:lstStyle/>
                    <a:p>
                      <a:endParaRPr lang="es-ES"/>
                    </a:p>
                  </a:txBody>
                  <a:tcPr/>
                </a:tc>
              </a:tr>
              <a:tr h="362202">
                <a:tc vMerge="1">
                  <a:txBody>
                    <a:bodyPr/>
                    <a:lstStyle/>
                    <a:p>
                      <a:pPr algn="ctr" rtl="0" fontAlgn="ctr"/>
                      <a:endParaRPr lang="es-ES" sz="1200" b="1" i="0" u="none" strike="noStrike">
                        <a:solidFill>
                          <a:srgbClr val="000000"/>
                        </a:solidFill>
                        <a:effectLst/>
                        <a:latin typeface="Calibri"/>
                      </a:endParaRPr>
                    </a:p>
                  </a:txBody>
                  <a:tcPr marL="7345" marR="7345" marT="7345" marB="0" anchor="ctr"/>
                </a:tc>
                <a:tc vMerge="1">
                  <a:txBody>
                    <a:bodyPr/>
                    <a:lstStyle/>
                    <a:p>
                      <a:pPr algn="ctr" rtl="0" fontAlgn="ctr"/>
                      <a:endParaRPr lang="es-ES" sz="1200" b="1" i="0" u="none" strike="noStrike" dirty="0">
                        <a:solidFill>
                          <a:srgbClr val="000000"/>
                        </a:solidFill>
                        <a:effectLst/>
                        <a:latin typeface="Calibri"/>
                      </a:endParaRPr>
                    </a:p>
                  </a:txBody>
                  <a:tcPr marL="7345" marR="7345" marT="7345" marB="0" anchor="ctr"/>
                </a:tc>
                <a:tc vMerge="1">
                  <a:txBody>
                    <a:bodyPr/>
                    <a:lstStyle/>
                    <a:p>
                      <a:endParaRPr lang="es-ES"/>
                    </a:p>
                  </a:txBody>
                  <a:tcPr/>
                </a:tc>
                <a:tc>
                  <a:txBody>
                    <a:bodyPr/>
                    <a:lstStyle/>
                    <a:p>
                      <a:pPr algn="ctr" rtl="0" fontAlgn="ctr"/>
                      <a:r>
                        <a:rPr lang="es-ES" sz="1200" b="1" u="none" strike="noStrike">
                          <a:effectLst/>
                        </a:rPr>
                        <a:t>Registro De Vuelo Internacional 10:40</a:t>
                      </a:r>
                      <a:endParaRPr lang="es-ES" sz="1200" b="1" i="0" u="none" strike="noStrike">
                        <a:solidFill>
                          <a:srgbClr val="000000"/>
                        </a:solidFill>
                        <a:effectLst/>
                        <a:latin typeface="Calibri"/>
                      </a:endParaRPr>
                    </a:p>
                  </a:txBody>
                  <a:tcPr marL="7345" marR="7345" marT="7345" marB="0" anchor="ctr"/>
                </a:tc>
              </a:tr>
              <a:tr h="362202">
                <a:tc>
                  <a:txBody>
                    <a:bodyPr/>
                    <a:lstStyle/>
                    <a:p>
                      <a:pPr algn="ctr" rtl="0" fontAlgn="ctr"/>
                      <a:r>
                        <a:rPr lang="es-ES" sz="1200" b="1" u="none" strike="noStrike">
                          <a:effectLst/>
                        </a:rPr>
                        <a:t>Visita Centro Histórico Aguas Calientes </a:t>
                      </a:r>
                      <a:endParaRPr lang="es-ES" sz="1200" b="1" i="0" u="none" strike="noStrike">
                        <a:solidFill>
                          <a:srgbClr val="000000"/>
                        </a:solidFill>
                        <a:effectLst/>
                        <a:latin typeface="Calibri"/>
                      </a:endParaRPr>
                    </a:p>
                  </a:txBody>
                  <a:tcPr marL="7345" marR="7345" marT="7345" marB="0" anchor="ctr"/>
                </a:tc>
                <a:tc>
                  <a:txBody>
                    <a:bodyPr/>
                    <a:lstStyle/>
                    <a:p>
                      <a:pPr algn="ctr" rtl="0" fontAlgn="b"/>
                      <a:r>
                        <a:rPr lang="en-US" sz="1200" b="1" u="none" strike="noStrike" dirty="0">
                          <a:effectLst/>
                        </a:rPr>
                        <a:t>Check IN Hotel </a:t>
                      </a:r>
                      <a:r>
                        <a:rPr lang="en-US" sz="1200" b="1" u="none" strike="noStrike" dirty="0" err="1">
                          <a:effectLst/>
                        </a:rPr>
                        <a:t>Uros</a:t>
                      </a:r>
                      <a:r>
                        <a:rPr lang="en-US" sz="1200" b="1" u="none" strike="noStrike" dirty="0">
                          <a:effectLst/>
                        </a:rPr>
                        <a:t> </a:t>
                      </a:r>
                      <a:r>
                        <a:rPr lang="en-US" sz="1200" b="1" u="none" strike="noStrike" dirty="0" err="1">
                          <a:effectLst/>
                        </a:rPr>
                        <a:t>Khantati</a:t>
                      </a:r>
                      <a:r>
                        <a:rPr lang="en-US" sz="1200" b="1" u="none" strike="noStrike" dirty="0">
                          <a:effectLst/>
                        </a:rPr>
                        <a:t> 21:00</a:t>
                      </a:r>
                      <a:endParaRPr lang="en-US" sz="1200" b="1" i="0" u="none" strike="noStrike" dirty="0">
                        <a:solidFill>
                          <a:srgbClr val="000000"/>
                        </a:solidFill>
                        <a:effectLst/>
                        <a:latin typeface="Calibri"/>
                      </a:endParaRPr>
                    </a:p>
                  </a:txBody>
                  <a:tcPr marL="7345" marR="7345" marT="7345" marB="0" anchor="b"/>
                </a:tc>
                <a:tc rowSpan="5">
                  <a:txBody>
                    <a:bodyPr/>
                    <a:lstStyle/>
                    <a:p>
                      <a:pPr algn="ctr" rtl="0" fontAlgn="ctr"/>
                      <a:r>
                        <a:rPr lang="es-ES" sz="1200" b="1" u="none" strike="noStrike" dirty="0">
                          <a:effectLst/>
                        </a:rPr>
                        <a:t>Cena 19:00</a:t>
                      </a:r>
                      <a:endParaRPr lang="es-ES" sz="1200" b="1" i="0" u="none" strike="noStrike" dirty="0">
                        <a:solidFill>
                          <a:srgbClr val="000000"/>
                        </a:solidFill>
                        <a:effectLst/>
                        <a:latin typeface="Calibri"/>
                      </a:endParaRPr>
                    </a:p>
                  </a:txBody>
                  <a:tcPr marL="7345" marR="7345" marT="7345" marB="0" anchor="ctr"/>
                </a:tc>
                <a:tc>
                  <a:txBody>
                    <a:bodyPr/>
                    <a:lstStyle/>
                    <a:p>
                      <a:pPr algn="ctr" rtl="0" fontAlgn="b"/>
                      <a:r>
                        <a:rPr lang="es-ES" sz="1200" b="1" u="none" strike="noStrike">
                          <a:effectLst/>
                        </a:rPr>
                        <a:t>Vuelo LIM-BOG 12:40-15:50</a:t>
                      </a:r>
                      <a:endParaRPr lang="es-ES" sz="1200" b="1" i="0" u="none" strike="noStrike">
                        <a:solidFill>
                          <a:srgbClr val="000000"/>
                        </a:solidFill>
                        <a:effectLst/>
                        <a:latin typeface="Calibri"/>
                      </a:endParaRPr>
                    </a:p>
                  </a:txBody>
                  <a:tcPr marL="7345" marR="7345" marT="7345" marB="0" anchor="b"/>
                </a:tc>
              </a:tr>
              <a:tr h="362202">
                <a:tc>
                  <a:txBody>
                    <a:bodyPr/>
                    <a:lstStyle/>
                    <a:p>
                      <a:pPr algn="ctr" rtl="0" fontAlgn="b"/>
                      <a:r>
                        <a:rPr lang="es-ES" sz="1200" b="1" u="none" strike="noStrike">
                          <a:effectLst/>
                        </a:rPr>
                        <a:t>Caminata Sector Miraflores Y Larcomar 17:00</a:t>
                      </a:r>
                      <a:endParaRPr lang="es-ES" sz="1200" b="1" i="0" u="none" strike="noStrike">
                        <a:solidFill>
                          <a:srgbClr val="000000"/>
                        </a:solidFill>
                        <a:effectLst/>
                        <a:latin typeface="Calibri"/>
                      </a:endParaRPr>
                    </a:p>
                  </a:txBody>
                  <a:tcPr marL="7345" marR="7345" marT="7345" marB="0" anchor="b"/>
                </a:tc>
                <a:tc rowSpan="4">
                  <a:txBody>
                    <a:bodyPr/>
                    <a:lstStyle/>
                    <a:p>
                      <a:pPr algn="ctr" rtl="0" fontAlgn="ctr"/>
                      <a:r>
                        <a:rPr lang="es-ES" sz="1200" b="1" u="none" strike="noStrike" dirty="0">
                          <a:effectLst/>
                        </a:rPr>
                        <a:t>Cena 21:30</a:t>
                      </a:r>
                      <a:endParaRPr lang="es-ES" sz="1200" b="1" i="0" u="none" strike="noStrike" dirty="0">
                        <a:solidFill>
                          <a:srgbClr val="000000"/>
                        </a:solidFill>
                        <a:effectLst/>
                        <a:latin typeface="Calibri"/>
                      </a:endParaRPr>
                    </a:p>
                  </a:txBody>
                  <a:tcPr marL="7345" marR="7345" marT="7345" marB="0" anchor="ctr"/>
                </a:tc>
                <a:tc vMerge="1">
                  <a:txBody>
                    <a:bodyPr/>
                    <a:lstStyle/>
                    <a:p>
                      <a:endParaRPr lang="es-ES"/>
                    </a:p>
                  </a:txBody>
                  <a:tcPr/>
                </a:tc>
                <a:tc rowSpan="4">
                  <a:txBody>
                    <a:bodyPr/>
                    <a:lstStyle/>
                    <a:p>
                      <a:pPr algn="ctr" rtl="0" fontAlgn="ctr"/>
                      <a:r>
                        <a:rPr lang="es-ES" sz="1200" b="1" u="none" strike="noStrike" dirty="0">
                          <a:effectLst/>
                        </a:rPr>
                        <a:t>Fin De Los Servicios 16:00</a:t>
                      </a:r>
                      <a:endParaRPr lang="es-ES" sz="1200" b="1" i="0" u="none" strike="noStrike" dirty="0">
                        <a:solidFill>
                          <a:srgbClr val="000000"/>
                        </a:solidFill>
                        <a:effectLst/>
                        <a:latin typeface="Calibri"/>
                      </a:endParaRPr>
                    </a:p>
                  </a:txBody>
                  <a:tcPr marL="7345" marR="7345" marT="7345" marB="0" anchor="ctr"/>
                </a:tc>
              </a:tr>
              <a:tr h="184666">
                <a:tc>
                  <a:txBody>
                    <a:bodyPr/>
                    <a:lstStyle/>
                    <a:p>
                      <a:pPr algn="ctr" rtl="0" fontAlgn="b"/>
                      <a:r>
                        <a:rPr lang="es-ES" sz="1200" b="1" u="none" strike="noStrike" dirty="0">
                          <a:effectLst/>
                        </a:rPr>
                        <a:t>Cena 19:00</a:t>
                      </a:r>
                      <a:endParaRPr lang="es-ES" sz="1200" b="1" i="0" u="none" strike="noStrike" dirty="0">
                        <a:solidFill>
                          <a:srgbClr val="000000"/>
                        </a:solidFill>
                        <a:effectLst/>
                        <a:latin typeface="Calibri"/>
                      </a:endParaRPr>
                    </a:p>
                  </a:txBody>
                  <a:tcPr marL="7345" marR="7345" marT="7345" marB="0" anchor="b"/>
                </a:tc>
                <a:tc vMerge="1">
                  <a:txBody>
                    <a:bodyPr/>
                    <a:lstStyle/>
                    <a:p>
                      <a:endParaRPr lang="es-ES"/>
                    </a:p>
                  </a:txBody>
                  <a:tcPr/>
                </a:tc>
                <a:tc vMerge="1">
                  <a:txBody>
                    <a:bodyPr/>
                    <a:lstStyle/>
                    <a:p>
                      <a:endParaRPr lang="es-ES"/>
                    </a:p>
                  </a:txBody>
                  <a:tcPr/>
                </a:tc>
                <a:tc vMerge="1">
                  <a:txBody>
                    <a:bodyPr/>
                    <a:lstStyle/>
                    <a:p>
                      <a:endParaRPr lang="es-ES"/>
                    </a:p>
                  </a:txBody>
                  <a:tcPr/>
                </a:tc>
              </a:tr>
              <a:tr h="362202">
                <a:tc>
                  <a:txBody>
                    <a:bodyPr/>
                    <a:lstStyle/>
                    <a:p>
                      <a:pPr algn="ctr" rtl="0" fontAlgn="b"/>
                      <a:r>
                        <a:rPr lang="es-ES" sz="1200" b="1" u="none" strike="noStrike" dirty="0">
                          <a:effectLst/>
                        </a:rPr>
                        <a:t>Caminata Sector Miraflores Y </a:t>
                      </a:r>
                      <a:r>
                        <a:rPr lang="es-ES" sz="1200" b="1" u="none" strike="noStrike" dirty="0" err="1">
                          <a:effectLst/>
                        </a:rPr>
                        <a:t>Larcomar</a:t>
                      </a:r>
                      <a:r>
                        <a:rPr lang="es-ES" sz="1200" b="1" u="none" strike="noStrike" dirty="0">
                          <a:effectLst/>
                        </a:rPr>
                        <a:t> 17:00</a:t>
                      </a:r>
                      <a:endParaRPr lang="es-ES" sz="1200" b="1" i="0" u="none" strike="noStrike" dirty="0">
                        <a:solidFill>
                          <a:srgbClr val="000000"/>
                        </a:solidFill>
                        <a:effectLst/>
                        <a:latin typeface="Calibri"/>
                      </a:endParaRPr>
                    </a:p>
                  </a:txBody>
                  <a:tcPr marL="7345" marR="7345" marT="7345" marB="0" anchor="b"/>
                </a:tc>
                <a:tc vMerge="1">
                  <a:txBody>
                    <a:bodyPr/>
                    <a:lstStyle/>
                    <a:p>
                      <a:endParaRPr lang="es-ES"/>
                    </a:p>
                  </a:txBody>
                  <a:tcPr/>
                </a:tc>
                <a:tc vMerge="1">
                  <a:txBody>
                    <a:bodyPr/>
                    <a:lstStyle/>
                    <a:p>
                      <a:endParaRPr lang="es-ES"/>
                    </a:p>
                  </a:txBody>
                  <a:tcPr/>
                </a:tc>
                <a:tc vMerge="1">
                  <a:txBody>
                    <a:bodyPr/>
                    <a:lstStyle/>
                    <a:p>
                      <a:endParaRPr lang="es-ES"/>
                    </a:p>
                  </a:txBody>
                  <a:tcPr/>
                </a:tc>
              </a:tr>
              <a:tr h="184666">
                <a:tc>
                  <a:txBody>
                    <a:bodyPr/>
                    <a:lstStyle/>
                    <a:p>
                      <a:pPr algn="ctr" rtl="0" fontAlgn="b"/>
                      <a:r>
                        <a:rPr lang="es-ES" sz="1200" b="1" u="none" strike="noStrike" dirty="0">
                          <a:effectLst/>
                        </a:rPr>
                        <a:t>Cena 19:00</a:t>
                      </a:r>
                      <a:endParaRPr lang="es-ES" sz="1200" b="1" i="0" u="none" strike="noStrike" dirty="0">
                        <a:solidFill>
                          <a:srgbClr val="000000"/>
                        </a:solidFill>
                        <a:effectLst/>
                        <a:latin typeface="Calibri"/>
                      </a:endParaRPr>
                    </a:p>
                  </a:txBody>
                  <a:tcPr marL="7345" marR="7345" marT="7345" marB="0" anchor="b"/>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2018493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607846" y="903570"/>
            <a:ext cx="8569325" cy="647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CO" u="sng" dirty="0"/>
              <a:t>INCLUYE  </a:t>
            </a:r>
            <a:endParaRPr lang="es-CO"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667" t="37037" r="20416" b="41006"/>
          <a:stretch/>
        </p:blipFill>
        <p:spPr bwMode="auto">
          <a:xfrm>
            <a:off x="5506057" y="6826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797650" y="1261507"/>
            <a:ext cx="7559557" cy="369332"/>
          </a:xfrm>
          <a:prstGeom prst="rect">
            <a:avLst/>
          </a:prstGeom>
        </p:spPr>
        <p:txBody>
          <a:bodyPr wrap="square">
            <a:spAutoFit/>
          </a:bodyPr>
          <a:lstStyle/>
          <a:p>
            <a:endParaRPr lang="es-CO" dirty="0">
              <a:solidFill>
                <a:srgbClr val="000000"/>
              </a:solidFill>
              <a:latin typeface="Calibri" panose="020F0502020204030204" pitchFamily="34" charset="0"/>
            </a:endParaRPr>
          </a:p>
        </p:txBody>
      </p:sp>
      <p:sp>
        <p:nvSpPr>
          <p:cNvPr id="2" name="Rectángulo 1"/>
          <p:cNvSpPr/>
          <p:nvPr/>
        </p:nvSpPr>
        <p:spPr>
          <a:xfrm>
            <a:off x="276292" y="1261121"/>
            <a:ext cx="8415321" cy="4770537"/>
          </a:xfrm>
          <a:prstGeom prst="rect">
            <a:avLst/>
          </a:prstGeom>
        </p:spPr>
        <p:txBody>
          <a:bodyPr wrap="square">
            <a:spAutoFit/>
          </a:bodyPr>
          <a:lstStyle/>
          <a:p>
            <a:pPr marL="285750" lvl="0" indent="-285750">
              <a:buFont typeface="Arial" panose="020B0604020202020204" pitchFamily="34" charset="0"/>
              <a:buChar char="•"/>
            </a:pPr>
            <a:r>
              <a:rPr lang="es-ES" sz="1600" dirty="0" smtClean="0"/>
              <a:t>Tiquetes </a:t>
            </a:r>
            <a:r>
              <a:rPr lang="es-ES" sz="1600" dirty="0"/>
              <a:t>Aéreos Internacionales</a:t>
            </a:r>
          </a:p>
          <a:p>
            <a:pPr marL="285750" lvl="0" indent="-285750">
              <a:buFont typeface="Arial" panose="020B0604020202020204" pitchFamily="34" charset="0"/>
              <a:buChar char="•"/>
            </a:pPr>
            <a:r>
              <a:rPr lang="es-ES" sz="1600" dirty="0" smtClean="0"/>
              <a:t>Bogotá </a:t>
            </a:r>
            <a:r>
              <a:rPr lang="es-ES" sz="1600" dirty="0"/>
              <a:t>– Lima – Bogotá.</a:t>
            </a:r>
          </a:p>
          <a:p>
            <a:pPr marL="285750" lvl="0" indent="-285750">
              <a:buFont typeface="Arial" panose="020B0604020202020204" pitchFamily="34" charset="0"/>
              <a:buChar char="•"/>
            </a:pPr>
            <a:r>
              <a:rPr lang="es-ES" sz="1600" dirty="0" smtClean="0"/>
              <a:t>Tiquetes </a:t>
            </a:r>
            <a:r>
              <a:rPr lang="es-ES" sz="1600" dirty="0"/>
              <a:t>Aéreos Interno</a:t>
            </a:r>
          </a:p>
          <a:p>
            <a:pPr marL="285750" lvl="0" indent="-285750">
              <a:buFont typeface="Arial" panose="020B0604020202020204" pitchFamily="34" charset="0"/>
              <a:buChar char="•"/>
            </a:pPr>
            <a:r>
              <a:rPr lang="es-ES" sz="1600" dirty="0" smtClean="0"/>
              <a:t>Tiquetes </a:t>
            </a:r>
            <a:r>
              <a:rPr lang="es-ES" sz="1600" dirty="0"/>
              <a:t>Aéreos Lima – Cusco</a:t>
            </a:r>
          </a:p>
          <a:p>
            <a:pPr marL="285750" lvl="0" indent="-285750">
              <a:buFont typeface="Arial" panose="020B0604020202020204" pitchFamily="34" charset="0"/>
              <a:buChar char="•"/>
            </a:pPr>
            <a:r>
              <a:rPr lang="es-ES" sz="1600" dirty="0" smtClean="0"/>
              <a:t>Tiquetes </a:t>
            </a:r>
            <a:r>
              <a:rPr lang="es-ES" sz="1600" dirty="0"/>
              <a:t>Aéreos Juliaca – Lima</a:t>
            </a:r>
          </a:p>
          <a:p>
            <a:pPr marL="285750" lvl="0" indent="-285750">
              <a:buFont typeface="Arial" panose="020B0604020202020204" pitchFamily="34" charset="0"/>
              <a:buChar char="•"/>
            </a:pPr>
            <a:r>
              <a:rPr lang="es-ES" sz="1600" dirty="0" smtClean="0"/>
              <a:t>Traslados </a:t>
            </a:r>
            <a:r>
              <a:rPr lang="es-ES" sz="1600" dirty="0"/>
              <a:t>Internos</a:t>
            </a:r>
          </a:p>
          <a:p>
            <a:pPr marL="285750" lvl="0" indent="-285750">
              <a:buFont typeface="Arial" panose="020B0604020202020204" pitchFamily="34" charset="0"/>
              <a:buChar char="•"/>
            </a:pPr>
            <a:r>
              <a:rPr lang="es-ES" sz="1600" dirty="0" smtClean="0"/>
              <a:t>Traslados </a:t>
            </a:r>
            <a:r>
              <a:rPr lang="es-ES" sz="1600" dirty="0"/>
              <a:t>Terrestre Cusco-Puno</a:t>
            </a:r>
          </a:p>
          <a:p>
            <a:pPr marL="285750" lvl="0" indent="-285750">
              <a:buFont typeface="Arial" panose="020B0604020202020204" pitchFamily="34" charset="0"/>
              <a:buChar char="•"/>
            </a:pPr>
            <a:r>
              <a:rPr lang="es-ES" sz="1600" dirty="0" smtClean="0"/>
              <a:t>Traslados </a:t>
            </a:r>
            <a:r>
              <a:rPr lang="es-ES" sz="1600" dirty="0" err="1"/>
              <a:t>Ferreo</a:t>
            </a:r>
            <a:r>
              <a:rPr lang="es-ES" sz="1600" dirty="0"/>
              <a:t> </a:t>
            </a:r>
            <a:r>
              <a:rPr lang="es-ES" sz="1600" dirty="0" err="1"/>
              <a:t>Ollantaitambo</a:t>
            </a:r>
            <a:r>
              <a:rPr lang="es-ES" sz="1600" dirty="0"/>
              <a:t> – Aguas Calientes - Cusco</a:t>
            </a:r>
          </a:p>
          <a:p>
            <a:pPr marL="285750" lvl="0" indent="-285750">
              <a:buFont typeface="Arial" panose="020B0604020202020204" pitchFamily="34" charset="0"/>
              <a:buChar char="•"/>
            </a:pPr>
            <a:r>
              <a:rPr lang="es-ES" sz="1600" dirty="0" smtClean="0"/>
              <a:t>Alimentación </a:t>
            </a:r>
            <a:r>
              <a:rPr lang="es-ES" sz="1600" dirty="0"/>
              <a:t>Descrita En El Plan</a:t>
            </a:r>
          </a:p>
          <a:p>
            <a:pPr marL="285750" lvl="0" indent="-285750">
              <a:buFont typeface="Arial" panose="020B0604020202020204" pitchFamily="34" charset="0"/>
              <a:buChar char="•"/>
            </a:pPr>
            <a:r>
              <a:rPr lang="es-ES" sz="1600" dirty="0" smtClean="0"/>
              <a:t>Alojamiento </a:t>
            </a:r>
            <a:r>
              <a:rPr lang="es-ES" sz="1600" dirty="0"/>
              <a:t>Del </a:t>
            </a:r>
            <a:r>
              <a:rPr lang="es-ES" sz="1600" dirty="0" smtClean="0"/>
              <a:t>29 </a:t>
            </a:r>
            <a:r>
              <a:rPr lang="es-ES" sz="1600" dirty="0"/>
              <a:t>De </a:t>
            </a:r>
            <a:r>
              <a:rPr lang="es-ES" sz="1600" dirty="0" smtClean="0"/>
              <a:t>Mayo </a:t>
            </a:r>
            <a:r>
              <a:rPr lang="es-ES" sz="1600" dirty="0"/>
              <a:t>Al </a:t>
            </a:r>
            <a:r>
              <a:rPr lang="es-ES" sz="1600" dirty="0" smtClean="0"/>
              <a:t>05 </a:t>
            </a:r>
            <a:r>
              <a:rPr lang="es-ES" sz="1600" dirty="0"/>
              <a:t>De </a:t>
            </a:r>
            <a:r>
              <a:rPr lang="es-ES" sz="1600" dirty="0" smtClean="0"/>
              <a:t>Junio, </a:t>
            </a:r>
            <a:r>
              <a:rPr lang="es-ES" sz="1600" dirty="0"/>
              <a:t>Hotel Clase Turista.</a:t>
            </a:r>
          </a:p>
          <a:p>
            <a:pPr marL="285750" lvl="0" indent="-285750">
              <a:buFont typeface="Arial" panose="020B0604020202020204" pitchFamily="34" charset="0"/>
              <a:buChar char="•"/>
            </a:pPr>
            <a:r>
              <a:rPr lang="es-ES" sz="1600" dirty="0" smtClean="0"/>
              <a:t>Tarjeta </a:t>
            </a:r>
            <a:r>
              <a:rPr lang="es-ES" sz="1600" dirty="0"/>
              <a:t>De Asistencia Médica Internacional. (Anexo Cobertura)</a:t>
            </a:r>
          </a:p>
          <a:p>
            <a:pPr marL="285750" lvl="0" indent="-285750">
              <a:buFont typeface="Arial" panose="020B0604020202020204" pitchFamily="34" charset="0"/>
              <a:buChar char="•"/>
            </a:pPr>
            <a:r>
              <a:rPr lang="es-ES" sz="1600" dirty="0" smtClean="0"/>
              <a:t>1 </a:t>
            </a:r>
            <a:r>
              <a:rPr lang="es-ES" sz="1600" dirty="0"/>
              <a:t>Tour Conductor Por Cada </a:t>
            </a:r>
            <a:r>
              <a:rPr lang="es-ES" sz="1600" dirty="0" smtClean="0"/>
              <a:t>20 </a:t>
            </a:r>
            <a:r>
              <a:rPr lang="es-ES" sz="1600" dirty="0"/>
              <a:t>Estudiantes Confirmados (Únicamente</a:t>
            </a:r>
          </a:p>
          <a:p>
            <a:pPr marL="285750" lvl="0" indent="-285750">
              <a:buFont typeface="Arial" panose="020B0604020202020204" pitchFamily="34" charset="0"/>
              <a:buChar char="•"/>
            </a:pPr>
            <a:r>
              <a:rPr lang="es-ES" sz="1600" dirty="0"/>
              <a:t>Asume Impuestos Y Tasas Del Tiquete)</a:t>
            </a:r>
          </a:p>
          <a:p>
            <a:pPr marL="285750" lvl="0" indent="-285750">
              <a:buFont typeface="Arial" panose="020B0604020202020204" pitchFamily="34" charset="0"/>
              <a:buChar char="•"/>
            </a:pPr>
            <a:r>
              <a:rPr lang="es-ES" sz="1600" dirty="0" smtClean="0"/>
              <a:t>1 </a:t>
            </a:r>
            <a:r>
              <a:rPr lang="es-ES" sz="1600" dirty="0"/>
              <a:t>Representante De Orange </a:t>
            </a:r>
            <a:r>
              <a:rPr lang="es-ES" sz="1600" dirty="0" err="1"/>
              <a:t>Travel</a:t>
            </a:r>
            <a:r>
              <a:rPr lang="es-ES" sz="1600" dirty="0"/>
              <a:t> </a:t>
            </a:r>
            <a:r>
              <a:rPr lang="es-ES" sz="1600" dirty="0" err="1"/>
              <a:t>Sas</a:t>
            </a:r>
            <a:r>
              <a:rPr lang="es-ES" sz="1600" dirty="0"/>
              <a:t> Por Cada 18 Estudiantes</a:t>
            </a:r>
          </a:p>
          <a:p>
            <a:pPr marL="285750" lvl="0" indent="-285750">
              <a:buFont typeface="Arial" panose="020B0604020202020204" pitchFamily="34" charset="0"/>
              <a:buChar char="•"/>
            </a:pPr>
            <a:r>
              <a:rPr lang="es-ES" sz="1600" dirty="0"/>
              <a:t>Confirmados</a:t>
            </a:r>
          </a:p>
          <a:p>
            <a:pPr marL="285750" lvl="0" indent="-285750">
              <a:buFont typeface="Arial" panose="020B0604020202020204" pitchFamily="34" charset="0"/>
              <a:buChar char="•"/>
            </a:pPr>
            <a:r>
              <a:rPr lang="es-ES" sz="1600" dirty="0" smtClean="0"/>
              <a:t>Kit </a:t>
            </a:r>
            <a:r>
              <a:rPr lang="es-ES" sz="1600" dirty="0"/>
              <a:t>De Viaje (Tiquete Aéreo, Tarjeta De Asistencia, Escarapela De</a:t>
            </a:r>
          </a:p>
          <a:p>
            <a:pPr marL="285750" lvl="0" indent="-285750">
              <a:buFont typeface="Arial" panose="020B0604020202020204" pitchFamily="34" charset="0"/>
              <a:buChar char="•"/>
            </a:pPr>
            <a:r>
              <a:rPr lang="es-ES" sz="1600" dirty="0"/>
              <a:t>Participación, Cuaderno Y Bolígrafo)</a:t>
            </a:r>
          </a:p>
          <a:p>
            <a:pPr marL="285750" lvl="0" indent="-285750">
              <a:buFont typeface="Arial" panose="020B0604020202020204" pitchFamily="34" charset="0"/>
              <a:buChar char="•"/>
            </a:pPr>
            <a:r>
              <a:rPr lang="es-ES" sz="1600" dirty="0" smtClean="0"/>
              <a:t>Fotografías </a:t>
            </a:r>
            <a:r>
              <a:rPr lang="es-ES" sz="1600" dirty="0"/>
              <a:t>Digitales</a:t>
            </a:r>
          </a:p>
          <a:p>
            <a:pPr lvl="0" algn="just">
              <a:spcAft>
                <a:spcPts val="0"/>
              </a:spcAft>
            </a:pP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s-ES" sz="1400" dirty="0" smtClean="0">
                <a:solidFill>
                  <a:srgbClr val="97BE0E"/>
                </a:solidFill>
              </a:rPr>
              <a:t>Oficina de Relaciones Internacionales</a:t>
            </a: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spTree>
    <p:extLst>
      <p:ext uri="{BB962C8B-B14F-4D97-AF65-F5344CB8AC3E}">
        <p14:creationId xmlns:p14="http://schemas.microsoft.com/office/powerpoint/2010/main" val="424682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667" t="37037" r="20416" b="41006"/>
          <a:stretch/>
        </p:blipFill>
        <p:spPr bwMode="auto">
          <a:xfrm>
            <a:off x="5506057" y="6826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797650" y="1261507"/>
            <a:ext cx="7559557" cy="369332"/>
          </a:xfrm>
          <a:prstGeom prst="rect">
            <a:avLst/>
          </a:prstGeom>
        </p:spPr>
        <p:txBody>
          <a:bodyPr wrap="square">
            <a:spAutoFit/>
          </a:bodyPr>
          <a:lstStyle/>
          <a:p>
            <a:endParaRPr lang="es-CO" dirty="0">
              <a:solidFill>
                <a:srgbClr val="000000"/>
              </a:solidFill>
              <a:latin typeface="Calibri" panose="020F0502020204030204" pitchFamily="34" charset="0"/>
            </a:endParaRPr>
          </a:p>
        </p:txBody>
      </p:sp>
      <p:sp>
        <p:nvSpPr>
          <p:cNvPr id="8" name="Rectángulo 4"/>
          <p:cNvSpPr/>
          <p:nvPr/>
        </p:nvSpPr>
        <p:spPr>
          <a:xfrm>
            <a:off x="1249369" y="1098647"/>
            <a:ext cx="1293431" cy="353943"/>
          </a:xfrm>
          <a:prstGeom prst="rect">
            <a:avLst/>
          </a:prstGeom>
        </p:spPr>
        <p:txBody>
          <a:bodyPr wrap="none">
            <a:spAutoFit/>
          </a:bodyPr>
          <a:lstStyle/>
          <a:p>
            <a:r>
              <a:rPr lang="es-CO" sz="1700" b="1" u="sng" dirty="0" smtClean="0">
                <a:solidFill>
                  <a:srgbClr val="004236"/>
                </a:solidFill>
                <a:latin typeface="+mj-lt"/>
                <a:ea typeface="+mj-ea"/>
                <a:cs typeface="+mj-cs"/>
              </a:rPr>
              <a:t>NO INCLUYE</a:t>
            </a:r>
            <a:endParaRPr lang="es-CO" sz="1700" b="1" u="sng" dirty="0">
              <a:solidFill>
                <a:srgbClr val="004236"/>
              </a:solidFill>
              <a:latin typeface="+mj-lt"/>
              <a:ea typeface="+mj-ea"/>
              <a:cs typeface="+mj-cs"/>
            </a:endParaRPr>
          </a:p>
        </p:txBody>
      </p:sp>
      <p:sp>
        <p:nvSpPr>
          <p:cNvPr id="9" name="Subtítulo 2"/>
          <p:cNvSpPr txBox="1">
            <a:spLocks/>
          </p:cNvSpPr>
          <p:nvPr/>
        </p:nvSpPr>
        <p:spPr>
          <a:xfrm>
            <a:off x="607846" y="5816600"/>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sp>
        <p:nvSpPr>
          <p:cNvPr id="5" name="4 Rectángulo"/>
          <p:cNvSpPr/>
          <p:nvPr/>
        </p:nvSpPr>
        <p:spPr>
          <a:xfrm>
            <a:off x="607846" y="1558907"/>
            <a:ext cx="5183204" cy="923330"/>
          </a:xfrm>
          <a:prstGeom prst="rect">
            <a:avLst/>
          </a:prstGeom>
        </p:spPr>
        <p:txBody>
          <a:bodyPr wrap="square">
            <a:spAutoFit/>
          </a:bodyPr>
          <a:lstStyle/>
          <a:p>
            <a:pPr marL="285750" indent="-285750">
              <a:buFont typeface="Arial" panose="020B0604020202020204" pitchFamily="34" charset="0"/>
              <a:buChar char="•"/>
            </a:pPr>
            <a:r>
              <a:rPr lang="es-ES" dirty="0" smtClean="0"/>
              <a:t>Gastos </a:t>
            </a:r>
            <a:r>
              <a:rPr lang="es-ES" dirty="0"/>
              <a:t>No Especificados </a:t>
            </a:r>
          </a:p>
          <a:p>
            <a:pPr marL="285750" indent="-285750">
              <a:buFont typeface="Arial" panose="020B0604020202020204" pitchFamily="34" charset="0"/>
              <a:buChar char="•"/>
            </a:pPr>
            <a:r>
              <a:rPr lang="es-ES" dirty="0" smtClean="0"/>
              <a:t>Gastos </a:t>
            </a:r>
            <a:r>
              <a:rPr lang="es-ES" dirty="0"/>
              <a:t>Personales </a:t>
            </a:r>
            <a:endParaRPr lang="es-ES" dirty="0" smtClean="0"/>
          </a:p>
          <a:p>
            <a:pPr marL="285750" indent="-285750">
              <a:buFont typeface="Arial" panose="020B0604020202020204" pitchFamily="34" charset="0"/>
              <a:buChar char="•"/>
            </a:pPr>
            <a:r>
              <a:rPr lang="es-ES" dirty="0" smtClean="0"/>
              <a:t>2</a:t>
            </a:r>
            <a:r>
              <a:rPr lang="es-ES" dirty="0"/>
              <a:t>% </a:t>
            </a:r>
            <a:r>
              <a:rPr lang="es-ES" dirty="0" err="1"/>
              <a:t>Fee</a:t>
            </a:r>
            <a:r>
              <a:rPr lang="es-ES" dirty="0"/>
              <a:t> Bancario </a:t>
            </a:r>
          </a:p>
        </p:txBody>
      </p:sp>
    </p:spTree>
    <p:extLst>
      <p:ext uri="{BB962C8B-B14F-4D97-AF65-F5344CB8AC3E}">
        <p14:creationId xmlns:p14="http://schemas.microsoft.com/office/powerpoint/2010/main" val="3495111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607846" y="480219"/>
            <a:ext cx="8569325" cy="647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CO" sz="1800" u="sng" dirty="0" smtClean="0"/>
              <a:t>FECHAS IMPORTANTES </a:t>
            </a:r>
            <a:endParaRPr lang="es-CO" sz="1800" dirty="0"/>
          </a:p>
          <a:p>
            <a:endParaRPr lang="es-CO" dirty="0"/>
          </a:p>
        </p:txBody>
      </p:sp>
      <p:sp>
        <p:nvSpPr>
          <p:cNvPr id="5" name="Rectangle 3"/>
          <p:cNvSpPr>
            <a:spLocks noGrp="1" noChangeArrowheads="1"/>
          </p:cNvSpPr>
          <p:nvPr/>
        </p:nvSpPr>
        <p:spPr bwMode="auto">
          <a:xfrm>
            <a:off x="771525" y="1705769"/>
            <a:ext cx="8642350" cy="3949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81000" indent="-381000" algn="l" rtl="0" fontAlgn="base">
              <a:spcBef>
                <a:spcPct val="20000"/>
              </a:spcBef>
              <a:spcAft>
                <a:spcPct val="0"/>
              </a:spcAft>
              <a:buClr>
                <a:srgbClr val="004248"/>
              </a:buClr>
              <a:buChar char="•"/>
              <a:defRPr sz="1600">
                <a:solidFill>
                  <a:srgbClr val="333333"/>
                </a:solidFill>
                <a:latin typeface="+mn-lt"/>
                <a:ea typeface="+mn-ea"/>
                <a:cs typeface="+mn-cs"/>
              </a:defRPr>
            </a:lvl1pPr>
            <a:lvl2pPr marL="800100" indent="-342900" algn="l" rtl="0" fontAlgn="base">
              <a:spcBef>
                <a:spcPct val="20000"/>
              </a:spcBef>
              <a:spcAft>
                <a:spcPct val="0"/>
              </a:spcAft>
              <a:buClr>
                <a:srgbClr val="BAD405"/>
              </a:buClr>
              <a:buFont typeface="Arial Unicode MS" pitchFamily="34" charset="-128"/>
              <a:buChar char="&gt;"/>
              <a:defRPr sz="1400">
                <a:solidFill>
                  <a:srgbClr val="333333"/>
                </a:solidFill>
                <a:latin typeface="+mn-lt"/>
              </a:defRPr>
            </a:lvl2pPr>
            <a:lvl3pPr marL="1219200" indent="-304800" algn="l" rtl="0" fontAlgn="base">
              <a:spcBef>
                <a:spcPct val="20000"/>
              </a:spcBef>
              <a:spcAft>
                <a:spcPct val="0"/>
              </a:spcAft>
              <a:buClr>
                <a:srgbClr val="004236"/>
              </a:buClr>
              <a:buChar char="•"/>
              <a:defRPr sz="1400">
                <a:solidFill>
                  <a:srgbClr val="333333"/>
                </a:solidFill>
                <a:latin typeface="+mn-lt"/>
              </a:defRPr>
            </a:lvl3pPr>
            <a:lvl4pPr marL="1676400" indent="-304800" algn="l" rtl="0" fontAlgn="base">
              <a:spcBef>
                <a:spcPct val="20000"/>
              </a:spcBef>
              <a:spcAft>
                <a:spcPct val="0"/>
              </a:spcAft>
              <a:buClr>
                <a:srgbClr val="004236"/>
              </a:buClr>
              <a:buChar char="•"/>
              <a:defRPr sz="1400">
                <a:solidFill>
                  <a:srgbClr val="333333"/>
                </a:solidFill>
                <a:latin typeface="+mn-lt"/>
              </a:defRPr>
            </a:lvl4pPr>
            <a:lvl5pPr marL="2095500" indent="-266700" algn="l" rtl="0" fontAlgn="base">
              <a:spcBef>
                <a:spcPct val="20000"/>
              </a:spcBef>
              <a:spcAft>
                <a:spcPct val="0"/>
              </a:spcAft>
              <a:buClr>
                <a:srgbClr val="004236"/>
              </a:buClr>
              <a:buChar char="•"/>
              <a:defRPr sz="1400">
                <a:solidFill>
                  <a:srgbClr val="333333"/>
                </a:solidFill>
                <a:latin typeface="+mn-lt"/>
              </a:defRPr>
            </a:lvl5pPr>
            <a:lvl6pPr marL="2552700" indent="-266700" algn="l" rtl="0" fontAlgn="base">
              <a:spcBef>
                <a:spcPct val="20000"/>
              </a:spcBef>
              <a:spcAft>
                <a:spcPct val="0"/>
              </a:spcAft>
              <a:buClr>
                <a:srgbClr val="004236"/>
              </a:buClr>
              <a:buChar char="•"/>
              <a:defRPr sz="1400">
                <a:solidFill>
                  <a:srgbClr val="333333"/>
                </a:solidFill>
                <a:latin typeface="+mn-lt"/>
              </a:defRPr>
            </a:lvl6pPr>
            <a:lvl7pPr marL="3009900" indent="-266700" algn="l" rtl="0" fontAlgn="base">
              <a:spcBef>
                <a:spcPct val="20000"/>
              </a:spcBef>
              <a:spcAft>
                <a:spcPct val="0"/>
              </a:spcAft>
              <a:buClr>
                <a:srgbClr val="004236"/>
              </a:buClr>
              <a:buChar char="•"/>
              <a:defRPr sz="1400">
                <a:solidFill>
                  <a:srgbClr val="333333"/>
                </a:solidFill>
                <a:latin typeface="+mn-lt"/>
              </a:defRPr>
            </a:lvl7pPr>
            <a:lvl8pPr marL="3467100" indent="-266700" algn="l" rtl="0" fontAlgn="base">
              <a:spcBef>
                <a:spcPct val="20000"/>
              </a:spcBef>
              <a:spcAft>
                <a:spcPct val="0"/>
              </a:spcAft>
              <a:buClr>
                <a:srgbClr val="004236"/>
              </a:buClr>
              <a:buChar char="•"/>
              <a:defRPr sz="1400">
                <a:solidFill>
                  <a:srgbClr val="333333"/>
                </a:solidFill>
                <a:latin typeface="+mn-lt"/>
              </a:defRPr>
            </a:lvl8pPr>
            <a:lvl9pPr marL="3924300" indent="-266700" algn="l" rtl="0" fontAlgn="base">
              <a:spcBef>
                <a:spcPct val="20000"/>
              </a:spcBef>
              <a:spcAft>
                <a:spcPct val="0"/>
              </a:spcAft>
              <a:buClr>
                <a:srgbClr val="004236"/>
              </a:buClr>
              <a:buChar char="•"/>
              <a:defRPr sz="1400">
                <a:solidFill>
                  <a:srgbClr val="333333"/>
                </a:solidFill>
                <a:latin typeface="+mn-lt"/>
              </a:defRPr>
            </a:lvl9pPr>
          </a:lstStyle>
          <a:p>
            <a:pPr>
              <a:lnSpc>
                <a:spcPct val="90000"/>
              </a:lnSpc>
              <a:spcBef>
                <a:spcPts val="500"/>
              </a:spcBef>
              <a:spcAft>
                <a:spcPts val="500"/>
              </a:spcAft>
              <a:buClr>
                <a:schemeClr val="bg1"/>
              </a:buClr>
            </a:pPr>
            <a:endParaRPr lang="es-CO" sz="1400" dirty="0">
              <a:latin typeface="Gill Sans"/>
              <a:cs typeface="Gill San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67" t="37037" r="20416" b="41006"/>
          <a:stretch/>
        </p:blipFill>
        <p:spPr bwMode="auto">
          <a:xfrm>
            <a:off x="5429857" y="5683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ítulo 2"/>
          <p:cNvSpPr txBox="1">
            <a:spLocks/>
          </p:cNvSpPr>
          <p:nvPr/>
        </p:nvSpPr>
        <p:spPr>
          <a:xfrm>
            <a:off x="607846" y="6021861"/>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endParaRPr lang="es-ES" sz="1400" dirty="0" smtClean="0">
              <a:solidFill>
                <a:srgbClr val="97BE0E"/>
              </a:solidFill>
            </a:endParaRP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798" y="2482749"/>
            <a:ext cx="2295281" cy="55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01" y="926933"/>
            <a:ext cx="4924650" cy="164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92" y="2607695"/>
            <a:ext cx="4975259"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37" y="4370271"/>
            <a:ext cx="4853114" cy="165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07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607846" y="480219"/>
            <a:ext cx="8569325" cy="647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1700" b="1">
                <a:solidFill>
                  <a:srgbClr val="004236"/>
                </a:solidFill>
                <a:latin typeface="+mj-lt"/>
                <a:ea typeface="+mj-ea"/>
                <a:cs typeface="+mj-cs"/>
              </a:defRPr>
            </a:lvl1pPr>
            <a:lvl2pPr algn="l" rtl="0" fontAlgn="base">
              <a:spcBef>
                <a:spcPct val="0"/>
              </a:spcBef>
              <a:spcAft>
                <a:spcPct val="0"/>
              </a:spcAft>
              <a:defRPr sz="1700" b="1">
                <a:solidFill>
                  <a:srgbClr val="004236"/>
                </a:solidFill>
                <a:latin typeface="Helvetica" pitchFamily="34" charset="0"/>
              </a:defRPr>
            </a:lvl2pPr>
            <a:lvl3pPr algn="l" rtl="0" fontAlgn="base">
              <a:spcBef>
                <a:spcPct val="0"/>
              </a:spcBef>
              <a:spcAft>
                <a:spcPct val="0"/>
              </a:spcAft>
              <a:defRPr sz="1700" b="1">
                <a:solidFill>
                  <a:srgbClr val="004236"/>
                </a:solidFill>
                <a:latin typeface="Helvetica" pitchFamily="34" charset="0"/>
              </a:defRPr>
            </a:lvl3pPr>
            <a:lvl4pPr algn="l" rtl="0" fontAlgn="base">
              <a:spcBef>
                <a:spcPct val="0"/>
              </a:spcBef>
              <a:spcAft>
                <a:spcPct val="0"/>
              </a:spcAft>
              <a:defRPr sz="1700" b="1">
                <a:solidFill>
                  <a:srgbClr val="004236"/>
                </a:solidFill>
                <a:latin typeface="Helvetica" pitchFamily="34" charset="0"/>
              </a:defRPr>
            </a:lvl4pPr>
            <a:lvl5pPr algn="l" rtl="0" fontAlgn="base">
              <a:spcBef>
                <a:spcPct val="0"/>
              </a:spcBef>
              <a:spcAft>
                <a:spcPct val="0"/>
              </a:spcAft>
              <a:defRPr sz="1700" b="1">
                <a:solidFill>
                  <a:srgbClr val="004236"/>
                </a:solidFill>
                <a:latin typeface="Helvetica" pitchFamily="34" charset="0"/>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a:lstStyle>
          <a:p>
            <a:r>
              <a:rPr lang="es-CO" sz="1800" u="sng" dirty="0" smtClean="0"/>
              <a:t>FECHAS IMPORTANTES </a:t>
            </a:r>
            <a:endParaRPr lang="es-CO" sz="1800" dirty="0"/>
          </a:p>
          <a:p>
            <a:endParaRPr lang="es-CO" dirty="0"/>
          </a:p>
        </p:txBody>
      </p:sp>
      <p:sp>
        <p:nvSpPr>
          <p:cNvPr id="5" name="Rectangle 3"/>
          <p:cNvSpPr>
            <a:spLocks noGrp="1" noChangeArrowheads="1"/>
          </p:cNvSpPr>
          <p:nvPr/>
        </p:nvSpPr>
        <p:spPr bwMode="auto">
          <a:xfrm>
            <a:off x="771525" y="1705769"/>
            <a:ext cx="8642350" cy="3949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81000" indent="-381000" algn="l" rtl="0" fontAlgn="base">
              <a:spcBef>
                <a:spcPct val="20000"/>
              </a:spcBef>
              <a:spcAft>
                <a:spcPct val="0"/>
              </a:spcAft>
              <a:buClr>
                <a:srgbClr val="004248"/>
              </a:buClr>
              <a:buChar char="•"/>
              <a:defRPr sz="1600">
                <a:solidFill>
                  <a:srgbClr val="333333"/>
                </a:solidFill>
                <a:latin typeface="+mn-lt"/>
                <a:ea typeface="+mn-ea"/>
                <a:cs typeface="+mn-cs"/>
              </a:defRPr>
            </a:lvl1pPr>
            <a:lvl2pPr marL="800100" indent="-342900" algn="l" rtl="0" fontAlgn="base">
              <a:spcBef>
                <a:spcPct val="20000"/>
              </a:spcBef>
              <a:spcAft>
                <a:spcPct val="0"/>
              </a:spcAft>
              <a:buClr>
                <a:srgbClr val="BAD405"/>
              </a:buClr>
              <a:buFont typeface="Arial Unicode MS" pitchFamily="34" charset="-128"/>
              <a:buChar char="&gt;"/>
              <a:defRPr sz="1400">
                <a:solidFill>
                  <a:srgbClr val="333333"/>
                </a:solidFill>
                <a:latin typeface="+mn-lt"/>
              </a:defRPr>
            </a:lvl2pPr>
            <a:lvl3pPr marL="1219200" indent="-304800" algn="l" rtl="0" fontAlgn="base">
              <a:spcBef>
                <a:spcPct val="20000"/>
              </a:spcBef>
              <a:spcAft>
                <a:spcPct val="0"/>
              </a:spcAft>
              <a:buClr>
                <a:srgbClr val="004236"/>
              </a:buClr>
              <a:buChar char="•"/>
              <a:defRPr sz="1400">
                <a:solidFill>
                  <a:srgbClr val="333333"/>
                </a:solidFill>
                <a:latin typeface="+mn-lt"/>
              </a:defRPr>
            </a:lvl3pPr>
            <a:lvl4pPr marL="1676400" indent="-304800" algn="l" rtl="0" fontAlgn="base">
              <a:spcBef>
                <a:spcPct val="20000"/>
              </a:spcBef>
              <a:spcAft>
                <a:spcPct val="0"/>
              </a:spcAft>
              <a:buClr>
                <a:srgbClr val="004236"/>
              </a:buClr>
              <a:buChar char="•"/>
              <a:defRPr sz="1400">
                <a:solidFill>
                  <a:srgbClr val="333333"/>
                </a:solidFill>
                <a:latin typeface="+mn-lt"/>
              </a:defRPr>
            </a:lvl4pPr>
            <a:lvl5pPr marL="2095500" indent="-266700" algn="l" rtl="0" fontAlgn="base">
              <a:spcBef>
                <a:spcPct val="20000"/>
              </a:spcBef>
              <a:spcAft>
                <a:spcPct val="0"/>
              </a:spcAft>
              <a:buClr>
                <a:srgbClr val="004236"/>
              </a:buClr>
              <a:buChar char="•"/>
              <a:defRPr sz="1400">
                <a:solidFill>
                  <a:srgbClr val="333333"/>
                </a:solidFill>
                <a:latin typeface="+mn-lt"/>
              </a:defRPr>
            </a:lvl5pPr>
            <a:lvl6pPr marL="2552700" indent="-266700" algn="l" rtl="0" fontAlgn="base">
              <a:spcBef>
                <a:spcPct val="20000"/>
              </a:spcBef>
              <a:spcAft>
                <a:spcPct val="0"/>
              </a:spcAft>
              <a:buClr>
                <a:srgbClr val="004236"/>
              </a:buClr>
              <a:buChar char="•"/>
              <a:defRPr sz="1400">
                <a:solidFill>
                  <a:srgbClr val="333333"/>
                </a:solidFill>
                <a:latin typeface="+mn-lt"/>
              </a:defRPr>
            </a:lvl6pPr>
            <a:lvl7pPr marL="3009900" indent="-266700" algn="l" rtl="0" fontAlgn="base">
              <a:spcBef>
                <a:spcPct val="20000"/>
              </a:spcBef>
              <a:spcAft>
                <a:spcPct val="0"/>
              </a:spcAft>
              <a:buClr>
                <a:srgbClr val="004236"/>
              </a:buClr>
              <a:buChar char="•"/>
              <a:defRPr sz="1400">
                <a:solidFill>
                  <a:srgbClr val="333333"/>
                </a:solidFill>
                <a:latin typeface="+mn-lt"/>
              </a:defRPr>
            </a:lvl7pPr>
            <a:lvl8pPr marL="3467100" indent="-266700" algn="l" rtl="0" fontAlgn="base">
              <a:spcBef>
                <a:spcPct val="20000"/>
              </a:spcBef>
              <a:spcAft>
                <a:spcPct val="0"/>
              </a:spcAft>
              <a:buClr>
                <a:srgbClr val="004236"/>
              </a:buClr>
              <a:buChar char="•"/>
              <a:defRPr sz="1400">
                <a:solidFill>
                  <a:srgbClr val="333333"/>
                </a:solidFill>
                <a:latin typeface="+mn-lt"/>
              </a:defRPr>
            </a:lvl8pPr>
            <a:lvl9pPr marL="3924300" indent="-266700" algn="l" rtl="0" fontAlgn="base">
              <a:spcBef>
                <a:spcPct val="20000"/>
              </a:spcBef>
              <a:spcAft>
                <a:spcPct val="0"/>
              </a:spcAft>
              <a:buClr>
                <a:srgbClr val="004236"/>
              </a:buClr>
              <a:buChar char="•"/>
              <a:defRPr sz="1400">
                <a:solidFill>
                  <a:srgbClr val="333333"/>
                </a:solidFill>
                <a:latin typeface="+mn-lt"/>
              </a:defRPr>
            </a:lvl9pPr>
          </a:lstStyle>
          <a:p>
            <a:pPr>
              <a:lnSpc>
                <a:spcPct val="90000"/>
              </a:lnSpc>
              <a:spcBef>
                <a:spcPts val="500"/>
              </a:spcBef>
              <a:spcAft>
                <a:spcPts val="500"/>
              </a:spcAft>
              <a:buClr>
                <a:schemeClr val="bg1"/>
              </a:buClr>
            </a:pPr>
            <a:endParaRPr lang="es-CO" sz="1400" dirty="0">
              <a:latin typeface="Gill Sans"/>
              <a:cs typeface="Gill San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67" t="37037" r="20416" b="41006"/>
          <a:stretch/>
        </p:blipFill>
        <p:spPr bwMode="auto">
          <a:xfrm>
            <a:off x="5429857" y="568306"/>
            <a:ext cx="33997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ítulo 2"/>
          <p:cNvSpPr txBox="1">
            <a:spLocks/>
          </p:cNvSpPr>
          <p:nvPr/>
        </p:nvSpPr>
        <p:spPr>
          <a:xfrm>
            <a:off x="607846" y="6021861"/>
            <a:ext cx="3113254" cy="64411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s-ES" sz="1400" dirty="0" smtClean="0">
                <a:solidFill>
                  <a:srgbClr val="97BE0E"/>
                </a:solidFill>
              </a:rPr>
              <a:t>Oficina de Relaciones Internacionales</a:t>
            </a:r>
          </a:p>
          <a:p>
            <a:pPr>
              <a:lnSpc>
                <a:spcPct val="80000"/>
              </a:lnSpc>
            </a:pPr>
            <a:r>
              <a:rPr lang="es-ES" sz="1400" dirty="0" smtClean="0">
                <a:solidFill>
                  <a:srgbClr val="036837"/>
                </a:solidFill>
              </a:rPr>
              <a:t>Vicerrectoría de Relaciones Internacionales </a:t>
            </a:r>
            <a:endParaRPr lang="es-ES" sz="1400" dirty="0">
              <a:solidFill>
                <a:srgbClr val="036837"/>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158" y="2482749"/>
            <a:ext cx="2410194" cy="58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26" y="792997"/>
            <a:ext cx="4220427" cy="13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23" y="2048065"/>
            <a:ext cx="4220430" cy="142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57" y="3435460"/>
            <a:ext cx="4131119" cy="130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24" y="4721136"/>
            <a:ext cx="4220429" cy="13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49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Movilizacion Peru</Template>
  <TotalTime>2425</TotalTime>
  <Words>1891</Words>
  <Application>Microsoft Office PowerPoint</Application>
  <PresentationFormat>Presentación en pantalla (4:3)</PresentationFormat>
  <Paragraphs>270</Paragraphs>
  <Slides>15</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Gill Sans</vt:lpstr>
      <vt:lpstr>Gill Sans MT</vt:lpstr>
      <vt:lpstr>Symbol</vt:lpstr>
      <vt:lpstr>Times New Roman</vt:lpstr>
      <vt:lpstr>Wingdings</vt:lpstr>
      <vt:lpstr>Tema de Office</vt:lpstr>
      <vt:lpstr>Presentación de PowerPoint</vt:lpstr>
      <vt:lpstr>MOVILIZACION ACADEMICA PERU 2016COMO OPCIÓN DE GRADO I, II O III.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Ramirez Lopez</dc:creator>
  <cp:lastModifiedBy>Carlos Alberto Ramírez Hastamorir</cp:lastModifiedBy>
  <cp:revision>66</cp:revision>
  <dcterms:created xsi:type="dcterms:W3CDTF">2015-06-05T18:34:32Z</dcterms:created>
  <dcterms:modified xsi:type="dcterms:W3CDTF">2015-11-17T13:21:52Z</dcterms:modified>
</cp:coreProperties>
</file>